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0F12"/>
        </a:solidFill>
      </p:bgPr>
    </p:bg>
    <p:spTree>
      <p:nvGrpSpPr>
        <p:cNvPr id="1" name=""/>
        <p:cNvGrpSpPr/>
        <p:nvPr/>
      </p:nvGrpSpPr>
      <p:grpSpPr>
        <a:xfrm>
          <a:off x="0" y="0"/>
          <a:ext cx="0" cy="0"/>
          <a:chOff x="0" y="0"/>
          <a:chExt cx="0" cy="0"/>
        </a:xfrm>
      </p:grpSpPr>
      <p:sp>
        <p:nvSpPr>
          <p:cNvPr id="2" name="Shape 0"/>
          <p:cNvSpPr/>
          <p:nvPr/>
        </p:nvSpPr>
        <p:spPr>
          <a:xfrm>
            <a:off x="548640" y="502920"/>
            <a:ext cx="189281" cy="273406"/>
          </a:xfrm>
          <a:prstGeom prst="ellipse">
            <a:avLst/>
          </a:prstGeom>
          <a:solidFill>
            <a:srgbClr val="0D0F12"/>
          </a:solidFill>
          <a:ln w="29210">
            <a:solidFill>
              <a:srgbClr val="EEF1F5"/>
            </a:solidFill>
            <a:prstDash val="solid"/>
          </a:ln>
        </p:spPr>
      </p:sp>
      <p:sp>
        <p:nvSpPr>
          <p:cNvPr id="3" name="Shape 1"/>
          <p:cNvSpPr/>
          <p:nvPr/>
        </p:nvSpPr>
        <p:spPr>
          <a:xfrm>
            <a:off x="611734" y="608076"/>
            <a:ext cx="63094" cy="63094"/>
          </a:xfrm>
          <a:prstGeom prst="ellipse">
            <a:avLst/>
          </a:prstGeom>
          <a:solidFill>
            <a:srgbClr val="F5A623"/>
          </a:solidFill>
          <a:ln/>
        </p:spPr>
      </p:sp>
      <p:sp>
        <p:nvSpPr>
          <p:cNvPr id="4" name="Text 2"/>
          <p:cNvSpPr/>
          <p:nvPr/>
        </p:nvSpPr>
        <p:spPr>
          <a:xfrm>
            <a:off x="719633" y="481889"/>
            <a:ext cx="231343" cy="315468"/>
          </a:xfrm>
          <a:prstGeom prst="rect">
            <a:avLst/>
          </a:prstGeom>
          <a:noFill/>
          <a:ln/>
        </p:spPr>
        <p:txBody>
          <a:bodyPr wrap="square" lIns="0" tIns="0" rIns="0" bIns="0" rtlCol="0" anchor="ctr"/>
          <a:lstStyle/>
          <a:p>
            <a:pPr algn="ctr" indent="0" marL="0">
              <a:buNone/>
            </a:pPr>
            <a:r>
              <a:rPr lang="en-US" sz="2300" b="1" dirty="0">
                <a:solidFill>
                  <a:srgbClr val="F5A623"/>
                </a:solidFill>
                <a:latin typeface="Century Schoolbook" pitchFamily="34" charset="0"/>
                <a:ea typeface="Century Schoolbook" pitchFamily="34" charset="-122"/>
                <a:cs typeface="Century Schoolbook" pitchFamily="34" charset="-120"/>
              </a:rPr>
              <a:t>g</a:t>
            </a:r>
            <a:endParaRPr lang="en-US" sz="2300" dirty="0"/>
          </a:p>
        </p:txBody>
      </p:sp>
      <p:sp>
        <p:nvSpPr>
          <p:cNvPr id="5" name="Shape 3"/>
          <p:cNvSpPr/>
          <p:nvPr/>
        </p:nvSpPr>
        <p:spPr>
          <a:xfrm>
            <a:off x="948233" y="502920"/>
            <a:ext cx="189281" cy="273406"/>
          </a:xfrm>
          <a:prstGeom prst="ellipse">
            <a:avLst/>
          </a:prstGeom>
          <a:solidFill>
            <a:srgbClr val="0D0F12"/>
          </a:solidFill>
          <a:ln w="29210">
            <a:solidFill>
              <a:srgbClr val="EEF1F5"/>
            </a:solidFill>
            <a:prstDash val="solid"/>
          </a:ln>
        </p:spPr>
      </p:sp>
      <p:sp>
        <p:nvSpPr>
          <p:cNvPr id="6" name="Shape 4"/>
          <p:cNvSpPr/>
          <p:nvPr/>
        </p:nvSpPr>
        <p:spPr>
          <a:xfrm>
            <a:off x="1011326" y="608076"/>
            <a:ext cx="63094" cy="63094"/>
          </a:xfrm>
          <a:prstGeom prst="ellipse">
            <a:avLst/>
          </a:prstGeom>
          <a:solidFill>
            <a:srgbClr val="F5A623"/>
          </a:solidFill>
          <a:ln/>
        </p:spPr>
      </p:sp>
      <p:sp>
        <p:nvSpPr>
          <p:cNvPr id="7" name="Text 5"/>
          <p:cNvSpPr/>
          <p:nvPr/>
        </p:nvSpPr>
        <p:spPr>
          <a:xfrm>
            <a:off x="548640" y="1828800"/>
            <a:ext cx="10058400" cy="457200"/>
          </a:xfrm>
          <a:prstGeom prst="rect">
            <a:avLst/>
          </a:prstGeom>
          <a:noFill/>
          <a:ln/>
        </p:spPr>
        <p:txBody>
          <a:bodyPr wrap="square" rtlCol="0" anchor="ctr"/>
          <a:lstStyle/>
          <a:p>
            <a:pPr indent="0" marL="0">
              <a:buNone/>
            </a:pPr>
            <a:r>
              <a:rPr lang="en-US" sz="1600" spc="100" kern="0" dirty="0">
                <a:solidFill>
                  <a:srgbClr val="F5A623"/>
                </a:solidFill>
                <a:latin typeface="Calibri" pitchFamily="34" charset="0"/>
                <a:ea typeface="Calibri" pitchFamily="34" charset="-122"/>
                <a:cs typeface="Calibri" pitchFamily="34" charset="-120"/>
              </a:rPr>
              <a:t>On-premise AI cyber defence for government &amp; critical infrastructure</a:t>
            </a:r>
            <a:endParaRPr lang="en-US" sz="1600" dirty="0"/>
          </a:p>
        </p:txBody>
      </p:sp>
      <p:sp>
        <p:nvSpPr>
          <p:cNvPr id="8" name="Text 6"/>
          <p:cNvSpPr/>
          <p:nvPr/>
        </p:nvSpPr>
        <p:spPr>
          <a:xfrm>
            <a:off x="548640" y="2331720"/>
            <a:ext cx="10789920" cy="1645920"/>
          </a:xfrm>
          <a:prstGeom prst="rect">
            <a:avLst/>
          </a:prstGeom>
          <a:noFill/>
          <a:ln/>
        </p:spPr>
        <p:txBody>
          <a:bodyPr wrap="square" rtlCol="0" anchor="ctr"/>
          <a:lstStyle/>
          <a:p>
            <a:pPr indent="0" marL="0">
              <a:lnSpc>
                <a:spcPts val="5000"/>
              </a:lnSpc>
              <a:buNone/>
            </a:pPr>
            <a:r>
              <a:rPr lang="en-US" sz="4400" b="1" dirty="0">
                <a:solidFill>
                  <a:srgbClr val="EEF1F5"/>
                </a:solidFill>
                <a:latin typeface="Century Schoolbook" pitchFamily="34" charset="0"/>
                <a:ea typeface="Century Schoolbook" pitchFamily="34" charset="-122"/>
                <a:cs typeface="Century Schoolbook" pitchFamily="34" charset="-120"/>
              </a:rPr>
              <a:t>Your network. Your decisions.
</a:t>
            </a:r>
            <a:pPr indent="0" marL="0">
              <a:lnSpc>
                <a:spcPts val="5000"/>
              </a:lnSpc>
              <a:buNone/>
            </a:pPr>
            <a:r>
              <a:rPr lang="en-US" sz="4400" b="1" dirty="0">
                <a:solidFill>
                  <a:srgbClr val="F5A623"/>
                </a:solidFill>
                <a:latin typeface="Century Schoolbook" pitchFamily="34" charset="0"/>
                <a:ea typeface="Century Schoolbook" pitchFamily="34" charset="-122"/>
                <a:cs typeface="Century Schoolbook" pitchFamily="34" charset="-120"/>
              </a:rPr>
              <a:t>Verified containment.</a:t>
            </a:r>
            <a:endParaRPr lang="en-US" sz="4400" dirty="0"/>
          </a:p>
        </p:txBody>
      </p:sp>
      <p:sp>
        <p:nvSpPr>
          <p:cNvPr id="9" name="Text 7"/>
          <p:cNvSpPr/>
          <p:nvPr/>
        </p:nvSpPr>
        <p:spPr>
          <a:xfrm>
            <a:off x="548640" y="4206240"/>
            <a:ext cx="9601200" cy="914400"/>
          </a:xfrm>
          <a:prstGeom prst="rect">
            <a:avLst/>
          </a:prstGeom>
          <a:noFill/>
          <a:ln/>
        </p:spPr>
        <p:txBody>
          <a:bodyPr wrap="square" rtlCol="0" anchor="ctr"/>
          <a:lstStyle/>
          <a:p>
            <a:pPr indent="0" marL="0">
              <a:lnSpc>
                <a:spcPts val="2500"/>
              </a:lnSpc>
              <a:buNone/>
            </a:pPr>
            <a:r>
              <a:rPr lang="en-US" sz="1700" dirty="0">
                <a:solidFill>
                  <a:srgbClr val="9AA4B2"/>
                </a:solidFill>
                <a:latin typeface="Calibri" pitchFamily="34" charset="0"/>
                <a:ea typeface="Calibri" pitchFamily="34" charset="-122"/>
                <a:cs typeface="Calibri" pitchFamily="34" charset="-120"/>
              </a:rPr>
              <a:t>An executive briefing on 0g0 — how it works, what it protects, and why it is built for organisations that cannot send their security to the cloud.</a:t>
            </a:r>
            <a:endParaRPr lang="en-US" sz="1700" dirty="0"/>
          </a:p>
        </p:txBody>
      </p:sp>
      <p:sp>
        <p:nvSpPr>
          <p:cNvPr id="10" name="Text 8"/>
          <p:cNvSpPr/>
          <p:nvPr/>
        </p:nvSpPr>
        <p:spPr>
          <a:xfrm>
            <a:off x="548640" y="6080760"/>
            <a:ext cx="10972800" cy="365760"/>
          </a:xfrm>
          <a:prstGeom prst="rect">
            <a:avLst/>
          </a:prstGeom>
          <a:noFill/>
          <a:ln/>
        </p:spPr>
        <p:txBody>
          <a:bodyPr wrap="square" rtlCol="0" anchor="ctr"/>
          <a:lstStyle/>
          <a:p>
            <a:pPr indent="0" marL="0">
              <a:buNone/>
            </a:pPr>
            <a:r>
              <a:rPr lang="en-US" sz="1300" dirty="0">
                <a:solidFill>
                  <a:srgbClr val="6B7480"/>
                </a:solidFill>
                <a:latin typeface="Calibri" pitchFamily="34" charset="0"/>
                <a:ea typeface="Calibri" pitchFamily="34" charset="-122"/>
                <a:cs typeface="Calibri" pitchFamily="34" charset="-120"/>
              </a:rPr>
              <a:t>Built by Sky AI LLC  ·  a Lenovo AI Innovators Program partner  ·  powered by Lenovo &amp; Intel</a:t>
            </a:r>
            <a:endParaRPr lang="en-US" sz="1300" dirty="0"/>
          </a:p>
        </p:txBody>
      </p:sp>
      <p:sp>
        <p:nvSpPr>
          <p:cNvPr id="11" name="Shape 9"/>
          <p:cNvSpPr/>
          <p:nvPr/>
        </p:nvSpPr>
        <p:spPr>
          <a:xfrm>
            <a:off x="0" y="6720840"/>
            <a:ext cx="12161520" cy="137160"/>
          </a:xfrm>
          <a:prstGeom prst="rect">
            <a:avLst/>
          </a:prstGeom>
          <a:solidFill>
            <a:srgbClr val="F5A623"/>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CREDIBILITY</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Built by Sky AI LLC. Backed by Lenovo &amp; Intel.</a:t>
            </a:r>
            <a:endParaRPr lang="en-US" sz="3200" dirty="0"/>
          </a:p>
        </p:txBody>
      </p:sp>
      <p:sp>
        <p:nvSpPr>
          <p:cNvPr id="4" name="Text 2"/>
          <p:cNvSpPr/>
          <p:nvPr/>
        </p:nvSpPr>
        <p:spPr>
          <a:xfrm>
            <a:off x="548640" y="1691640"/>
            <a:ext cx="10972800" cy="822960"/>
          </a:xfrm>
          <a:prstGeom prst="rect">
            <a:avLst/>
          </a:prstGeom>
          <a:noFill/>
          <a:ln/>
        </p:spPr>
        <p:txBody>
          <a:bodyPr wrap="square" rtlCol="0" anchor="ctr"/>
          <a:lstStyle/>
          <a:p>
            <a:pPr indent="0" marL="0">
              <a:lnSpc>
                <a:spcPts val="2300"/>
              </a:lnSpc>
              <a:buNone/>
            </a:pPr>
            <a:r>
              <a:rPr lang="en-US" sz="1600" dirty="0">
                <a:solidFill>
                  <a:srgbClr val="9AA4B2"/>
                </a:solidFill>
                <a:latin typeface="Calibri" pitchFamily="34" charset="0"/>
                <a:ea typeface="Calibri" pitchFamily="34" charset="-122"/>
                <a:cs typeface="Calibri" pitchFamily="34" charset="-120"/>
              </a:rPr>
              <a:t>0g0 comes from Sky AI LLC — the company behind Wesky, a secure local-AI platform for government and enterprise, and an official partner in Lenovo's AI Innovators Program.</a:t>
            </a:r>
            <a:endParaRPr lang="en-US" sz="1600" dirty="0"/>
          </a:p>
        </p:txBody>
      </p:sp>
      <p:sp>
        <p:nvSpPr>
          <p:cNvPr id="5" name="Shape 3"/>
          <p:cNvSpPr/>
          <p:nvPr/>
        </p:nvSpPr>
        <p:spPr>
          <a:xfrm>
            <a:off x="548640" y="2743200"/>
            <a:ext cx="11064240" cy="896112"/>
          </a:xfrm>
          <a:prstGeom prst="roundRect">
            <a:avLst>
              <a:gd name="adj" fmla="val 6122"/>
            </a:avLst>
          </a:prstGeom>
          <a:solidFill>
            <a:srgbClr val="181C22"/>
          </a:solidFill>
          <a:ln w="12700">
            <a:solidFill>
              <a:srgbClr val="2A2F38"/>
            </a:solidFill>
            <a:prstDash val="solid"/>
          </a:ln>
        </p:spPr>
      </p:sp>
      <p:sp>
        <p:nvSpPr>
          <p:cNvPr id="6" name="Text 4"/>
          <p:cNvSpPr/>
          <p:nvPr/>
        </p:nvSpPr>
        <p:spPr>
          <a:xfrm>
            <a:off x="914400" y="2852928"/>
            <a:ext cx="402336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Lenovo AI Innovators Program</a:t>
            </a:r>
            <a:endParaRPr lang="en-US" sz="1500" dirty="0"/>
          </a:p>
        </p:txBody>
      </p:sp>
      <p:sp>
        <p:nvSpPr>
          <p:cNvPr id="7" name="Text 5"/>
          <p:cNvSpPr/>
          <p:nvPr/>
        </p:nvSpPr>
        <p:spPr>
          <a:xfrm>
            <a:off x="5120640" y="2834640"/>
            <a:ext cx="6217920" cy="713232"/>
          </a:xfrm>
          <a:prstGeom prst="rect">
            <a:avLst/>
          </a:prstGeom>
          <a:noFill/>
          <a:ln/>
        </p:spPr>
        <p:txBody>
          <a:bodyPr wrap="square" lIns="0" tIns="0" rIns="0" bIns="0" rtlCol="0" anchor="ctr"/>
          <a:lstStyle/>
          <a:p>
            <a:pPr indent="0" marL="0">
              <a:lnSpc>
                <a:spcPts val="1600"/>
              </a:lnSpc>
              <a:buNone/>
            </a:pPr>
            <a:r>
              <a:rPr lang="en-US" sz="1250" dirty="0">
                <a:solidFill>
                  <a:srgbClr val="9AA4B2"/>
                </a:solidFill>
                <a:latin typeface="Calibri" pitchFamily="34" charset="0"/>
                <a:ea typeface="Calibri" pitchFamily="34" charset="-122"/>
                <a:cs typeface="Calibri" pitchFamily="34" charset="-120"/>
              </a:rPr>
              <a:t>An official partner delivering secure, on-premise AI to local government and public services.</a:t>
            </a:r>
            <a:endParaRPr lang="en-US" sz="1250" dirty="0"/>
          </a:p>
        </p:txBody>
      </p:sp>
      <p:sp>
        <p:nvSpPr>
          <p:cNvPr id="8" name="Shape 6"/>
          <p:cNvSpPr/>
          <p:nvPr/>
        </p:nvSpPr>
        <p:spPr>
          <a:xfrm>
            <a:off x="548640" y="3794760"/>
            <a:ext cx="11064240" cy="896112"/>
          </a:xfrm>
          <a:prstGeom prst="roundRect">
            <a:avLst>
              <a:gd name="adj" fmla="val 6122"/>
            </a:avLst>
          </a:prstGeom>
          <a:solidFill>
            <a:srgbClr val="181C22"/>
          </a:solidFill>
          <a:ln w="12700">
            <a:solidFill>
              <a:srgbClr val="2A2F38"/>
            </a:solidFill>
            <a:prstDash val="solid"/>
          </a:ln>
        </p:spPr>
      </p:sp>
      <p:sp>
        <p:nvSpPr>
          <p:cNvPr id="9" name="Text 7"/>
          <p:cNvSpPr/>
          <p:nvPr/>
        </p:nvSpPr>
        <p:spPr>
          <a:xfrm>
            <a:off x="914400" y="3904488"/>
            <a:ext cx="402336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City of San Gabriel</a:t>
            </a:r>
            <a:endParaRPr lang="en-US" sz="1500" dirty="0"/>
          </a:p>
        </p:txBody>
      </p:sp>
      <p:sp>
        <p:nvSpPr>
          <p:cNvPr id="10" name="Text 8"/>
          <p:cNvSpPr/>
          <p:nvPr/>
        </p:nvSpPr>
        <p:spPr>
          <a:xfrm>
            <a:off x="5120640" y="3886200"/>
            <a:ext cx="6217920" cy="713232"/>
          </a:xfrm>
          <a:prstGeom prst="rect">
            <a:avLst/>
          </a:prstGeom>
          <a:noFill/>
          <a:ln/>
        </p:spPr>
        <p:txBody>
          <a:bodyPr wrap="square" lIns="0" tIns="0" rIns="0" bIns="0" rtlCol="0" anchor="ctr"/>
          <a:lstStyle/>
          <a:p>
            <a:pPr indent="0" marL="0">
              <a:lnSpc>
                <a:spcPts val="1600"/>
              </a:lnSpc>
              <a:buNone/>
            </a:pPr>
            <a:r>
              <a:rPr lang="en-US" sz="1250" dirty="0">
                <a:solidFill>
                  <a:srgbClr val="9AA4B2"/>
                </a:solidFill>
                <a:latin typeface="Calibri" pitchFamily="34" charset="0"/>
                <a:ea typeface="Calibri" pitchFamily="34" charset="-122"/>
                <a:cs typeface="Calibri" pitchFamily="34" charset="-120"/>
              </a:rPr>
              <a:t>Sky AI's work is featured in a Lenovo customer success story — secure local-first AI on Lenovo ThinkSystem infrastructure with Intel Xeon processors.</a:t>
            </a:r>
            <a:endParaRPr lang="en-US" sz="1250" dirty="0"/>
          </a:p>
        </p:txBody>
      </p:sp>
      <p:sp>
        <p:nvSpPr>
          <p:cNvPr id="11" name="Shape 9"/>
          <p:cNvSpPr/>
          <p:nvPr/>
        </p:nvSpPr>
        <p:spPr>
          <a:xfrm>
            <a:off x="548640" y="4846320"/>
            <a:ext cx="11064240" cy="896112"/>
          </a:xfrm>
          <a:prstGeom prst="roundRect">
            <a:avLst>
              <a:gd name="adj" fmla="val 6122"/>
            </a:avLst>
          </a:prstGeom>
          <a:solidFill>
            <a:srgbClr val="181C22"/>
          </a:solidFill>
          <a:ln w="12700">
            <a:solidFill>
              <a:srgbClr val="2A2F38"/>
            </a:solidFill>
            <a:prstDash val="solid"/>
          </a:ln>
        </p:spPr>
      </p:sp>
      <p:sp>
        <p:nvSpPr>
          <p:cNvPr id="12" name="Text 10"/>
          <p:cNvSpPr/>
          <p:nvPr/>
        </p:nvSpPr>
        <p:spPr>
          <a:xfrm>
            <a:off x="914400" y="4956048"/>
            <a:ext cx="402336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Secure local-AI heritage</a:t>
            </a:r>
            <a:endParaRPr lang="en-US" sz="1500" dirty="0"/>
          </a:p>
        </p:txBody>
      </p:sp>
      <p:sp>
        <p:nvSpPr>
          <p:cNvPr id="13" name="Text 11"/>
          <p:cNvSpPr/>
          <p:nvPr/>
        </p:nvSpPr>
        <p:spPr>
          <a:xfrm>
            <a:off x="5120640" y="4937760"/>
            <a:ext cx="6217920" cy="713232"/>
          </a:xfrm>
          <a:prstGeom prst="rect">
            <a:avLst/>
          </a:prstGeom>
          <a:noFill/>
          <a:ln/>
        </p:spPr>
        <p:txBody>
          <a:bodyPr wrap="square" lIns="0" tIns="0" rIns="0" bIns="0" rtlCol="0" anchor="ctr"/>
          <a:lstStyle/>
          <a:p>
            <a:pPr indent="0" marL="0">
              <a:lnSpc>
                <a:spcPts val="1600"/>
              </a:lnSpc>
              <a:buNone/>
            </a:pPr>
            <a:r>
              <a:rPr lang="en-US" sz="1250" dirty="0">
                <a:solidFill>
                  <a:srgbClr val="9AA4B2"/>
                </a:solidFill>
                <a:latin typeface="Calibri" pitchFamily="34" charset="0"/>
                <a:ea typeface="Calibri" pitchFamily="34" charset="-122"/>
                <a:cs typeface="Calibri" pitchFamily="34" charset="-120"/>
              </a:rPr>
              <a:t>Wesky delivers private, air-gapped AI with governance and audit trails — the trusted foundation 0g0 builds on.</a:t>
            </a:r>
            <a:endParaRPr lang="en-US" sz="1250" dirty="0"/>
          </a:p>
        </p:txBody>
      </p:sp>
      <p:sp>
        <p:nvSpPr>
          <p:cNvPr id="14" name="Text 12"/>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5" name="Text 13"/>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HOW IT ROLLS OUT</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Simple to deploy. Clean per customer.</a:t>
            </a:r>
            <a:endParaRPr lang="en-US" sz="3200" dirty="0"/>
          </a:p>
        </p:txBody>
      </p:sp>
      <p:sp>
        <p:nvSpPr>
          <p:cNvPr id="4" name="Shape 2"/>
          <p:cNvSpPr/>
          <p:nvPr/>
        </p:nvSpPr>
        <p:spPr>
          <a:xfrm>
            <a:off x="548640" y="1965960"/>
            <a:ext cx="11064240" cy="896112"/>
          </a:xfrm>
          <a:prstGeom prst="roundRect">
            <a:avLst>
              <a:gd name="adj" fmla="val 6122"/>
            </a:avLst>
          </a:prstGeom>
          <a:solidFill>
            <a:srgbClr val="181C22"/>
          </a:solidFill>
          <a:ln w="12700">
            <a:solidFill>
              <a:srgbClr val="2A2F38"/>
            </a:solidFill>
            <a:prstDash val="solid"/>
          </a:ln>
        </p:spPr>
      </p:sp>
      <p:sp>
        <p:nvSpPr>
          <p:cNvPr id="5" name="Text 3"/>
          <p:cNvSpPr/>
          <p:nvPr/>
        </p:nvSpPr>
        <p:spPr>
          <a:xfrm>
            <a:off x="914400" y="2075688"/>
            <a:ext cx="329184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1 · Deploy the appliance</a:t>
            </a:r>
            <a:endParaRPr lang="en-US" sz="1500" dirty="0"/>
          </a:p>
        </p:txBody>
      </p:sp>
      <p:sp>
        <p:nvSpPr>
          <p:cNvPr id="6" name="Text 4"/>
          <p:cNvSpPr/>
          <p:nvPr/>
        </p:nvSpPr>
        <p:spPr>
          <a:xfrm>
            <a:off x="4389120" y="2057400"/>
            <a:ext cx="6949440" cy="713232"/>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A Lenovo-based appliance is installed on the customer's network. It comes up with a clean, isolated brain.</a:t>
            </a:r>
            <a:endParaRPr lang="en-US" sz="1300" dirty="0"/>
          </a:p>
        </p:txBody>
      </p:sp>
      <p:sp>
        <p:nvSpPr>
          <p:cNvPr id="7" name="Shape 5"/>
          <p:cNvSpPr/>
          <p:nvPr/>
        </p:nvSpPr>
        <p:spPr>
          <a:xfrm>
            <a:off x="548640" y="3017520"/>
            <a:ext cx="11064240" cy="896112"/>
          </a:xfrm>
          <a:prstGeom prst="roundRect">
            <a:avLst>
              <a:gd name="adj" fmla="val 6122"/>
            </a:avLst>
          </a:prstGeom>
          <a:solidFill>
            <a:srgbClr val="181C22"/>
          </a:solidFill>
          <a:ln w="12700">
            <a:solidFill>
              <a:srgbClr val="2A2F38"/>
            </a:solidFill>
            <a:prstDash val="solid"/>
          </a:ln>
        </p:spPr>
      </p:sp>
      <p:sp>
        <p:nvSpPr>
          <p:cNvPr id="8" name="Text 6"/>
          <p:cNvSpPr/>
          <p:nvPr/>
        </p:nvSpPr>
        <p:spPr>
          <a:xfrm>
            <a:off x="914400" y="3127248"/>
            <a:ext cx="329184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2 · Learn the environment</a:t>
            </a:r>
            <a:endParaRPr lang="en-US" sz="1500" dirty="0"/>
          </a:p>
        </p:txBody>
      </p:sp>
      <p:sp>
        <p:nvSpPr>
          <p:cNvPr id="9" name="Text 7"/>
          <p:cNvSpPr/>
          <p:nvPr/>
        </p:nvSpPr>
        <p:spPr>
          <a:xfrm>
            <a:off x="4389120" y="3108960"/>
            <a:ext cx="6949440" cy="713232"/>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0g0 discovers devices and learns each network's normal behaviour over the first days.</a:t>
            </a:r>
            <a:endParaRPr lang="en-US" sz="1300" dirty="0"/>
          </a:p>
        </p:txBody>
      </p:sp>
      <p:sp>
        <p:nvSpPr>
          <p:cNvPr id="10" name="Shape 8"/>
          <p:cNvSpPr/>
          <p:nvPr/>
        </p:nvSpPr>
        <p:spPr>
          <a:xfrm>
            <a:off x="548640" y="4069080"/>
            <a:ext cx="11064240" cy="896112"/>
          </a:xfrm>
          <a:prstGeom prst="roundRect">
            <a:avLst>
              <a:gd name="adj" fmla="val 6122"/>
            </a:avLst>
          </a:prstGeom>
          <a:solidFill>
            <a:srgbClr val="181C22"/>
          </a:solidFill>
          <a:ln w="12700">
            <a:solidFill>
              <a:srgbClr val="2A2F38"/>
            </a:solidFill>
            <a:prstDash val="solid"/>
          </a:ln>
        </p:spPr>
      </p:sp>
      <p:sp>
        <p:nvSpPr>
          <p:cNvPr id="11" name="Text 9"/>
          <p:cNvSpPr/>
          <p:nvPr/>
        </p:nvSpPr>
        <p:spPr>
          <a:xfrm>
            <a:off x="914400" y="4178808"/>
            <a:ext cx="329184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3 · Protect the endpoints</a:t>
            </a:r>
            <a:endParaRPr lang="en-US" sz="1500" dirty="0"/>
          </a:p>
        </p:txBody>
      </p:sp>
      <p:sp>
        <p:nvSpPr>
          <p:cNvPr id="12" name="Text 10"/>
          <p:cNvSpPr/>
          <p:nvPr/>
        </p:nvSpPr>
        <p:spPr>
          <a:xfrm>
            <a:off x="4389120" y="4160520"/>
            <a:ext cx="6949440" cy="713232"/>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A lightweight agent is installed on machines via the customer's IT — verified, and it never cuts off legitimate connectivity.</a:t>
            </a:r>
            <a:endParaRPr lang="en-US" sz="1300" dirty="0"/>
          </a:p>
        </p:txBody>
      </p:sp>
      <p:sp>
        <p:nvSpPr>
          <p:cNvPr id="13" name="Shape 11"/>
          <p:cNvSpPr/>
          <p:nvPr/>
        </p:nvSpPr>
        <p:spPr>
          <a:xfrm>
            <a:off x="548640" y="5120640"/>
            <a:ext cx="11064240" cy="896112"/>
          </a:xfrm>
          <a:prstGeom prst="roundRect">
            <a:avLst>
              <a:gd name="adj" fmla="val 6122"/>
            </a:avLst>
          </a:prstGeom>
          <a:solidFill>
            <a:srgbClr val="181C22"/>
          </a:solidFill>
          <a:ln w="12700">
            <a:solidFill>
              <a:srgbClr val="2A2F38"/>
            </a:solidFill>
            <a:prstDash val="solid"/>
          </a:ln>
        </p:spPr>
      </p:sp>
      <p:sp>
        <p:nvSpPr>
          <p:cNvPr id="14" name="Text 12"/>
          <p:cNvSpPr/>
          <p:nvPr/>
        </p:nvSpPr>
        <p:spPr>
          <a:xfrm>
            <a:off x="914400" y="5230368"/>
            <a:ext cx="3291840" cy="676656"/>
          </a:xfrm>
          <a:prstGeom prst="rect">
            <a:avLst/>
          </a:prstGeom>
          <a:noFill/>
          <a:ln/>
        </p:spPr>
        <p:txBody>
          <a:bodyPr wrap="square" lIns="0" tIns="0" rIns="0" bIns="0" rtlCol="0" anchor="ctr"/>
          <a:lstStyle/>
          <a:p>
            <a:pPr indent="0" marL="0">
              <a:lnSpc>
                <a:spcPts val="1800"/>
              </a:lnSpc>
              <a:buNone/>
            </a:pPr>
            <a:r>
              <a:rPr lang="en-US" sz="1500" b="1" dirty="0">
                <a:solidFill>
                  <a:srgbClr val="F5A623"/>
                </a:solidFill>
                <a:latin typeface="Calibri" pitchFamily="34" charset="0"/>
                <a:ea typeface="Calibri" pitchFamily="34" charset="-122"/>
                <a:cs typeface="Calibri" pitchFamily="34" charset="-120"/>
              </a:rPr>
              <a:t>4 · Operate &amp; verify</a:t>
            </a:r>
            <a:endParaRPr lang="en-US" sz="1500" dirty="0"/>
          </a:p>
        </p:txBody>
      </p:sp>
      <p:sp>
        <p:nvSpPr>
          <p:cNvPr id="15" name="Text 13"/>
          <p:cNvSpPr/>
          <p:nvPr/>
        </p:nvSpPr>
        <p:spPr>
          <a:xfrm>
            <a:off x="4389120" y="5212080"/>
            <a:ext cx="6949440" cy="713232"/>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Threats are contained under policy, every action is verified, and operators get plain-language narratives. A 30-day trial proves it on real traffic.</a:t>
            </a:r>
            <a:endParaRPr lang="en-US" sz="1300" dirty="0"/>
          </a:p>
        </p:txBody>
      </p:sp>
      <p:sp>
        <p:nvSpPr>
          <p:cNvPr id="16" name="Text 14"/>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7" name="Text 15"/>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0F12"/>
        </a:solidFill>
      </p:bgPr>
    </p:bg>
    <p:spTree>
      <p:nvGrpSpPr>
        <p:cNvPr id="1" name=""/>
        <p:cNvGrpSpPr/>
        <p:nvPr/>
      </p:nvGrpSpPr>
      <p:grpSpPr>
        <a:xfrm>
          <a:off x="0" y="0"/>
          <a:ext cx="0" cy="0"/>
          <a:chOff x="0" y="0"/>
          <a:chExt cx="0" cy="0"/>
        </a:xfrm>
      </p:grpSpPr>
      <p:sp>
        <p:nvSpPr>
          <p:cNvPr id="2" name="Shape 0"/>
          <p:cNvSpPr/>
          <p:nvPr/>
        </p:nvSpPr>
        <p:spPr>
          <a:xfrm>
            <a:off x="0" y="0"/>
            <a:ext cx="12161520" cy="137160"/>
          </a:xfrm>
          <a:prstGeom prst="rect">
            <a:avLst/>
          </a:prstGeom>
          <a:solidFill>
            <a:srgbClr val="F5A623"/>
          </a:solidFill>
          <a:ln/>
        </p:spPr>
      </p:sp>
      <p:sp>
        <p:nvSpPr>
          <p:cNvPr id="3" name="Shape 1"/>
          <p:cNvSpPr/>
          <p:nvPr/>
        </p:nvSpPr>
        <p:spPr>
          <a:xfrm>
            <a:off x="5257800" y="1188720"/>
            <a:ext cx="230429" cy="332842"/>
          </a:xfrm>
          <a:prstGeom prst="ellipse">
            <a:avLst/>
          </a:prstGeom>
          <a:solidFill>
            <a:srgbClr val="0D0F12"/>
          </a:solidFill>
          <a:ln w="35560">
            <a:solidFill>
              <a:srgbClr val="EEF1F5"/>
            </a:solidFill>
            <a:prstDash val="solid"/>
          </a:ln>
        </p:spPr>
      </p:sp>
      <p:sp>
        <p:nvSpPr>
          <p:cNvPr id="4" name="Shape 2"/>
          <p:cNvSpPr/>
          <p:nvPr/>
        </p:nvSpPr>
        <p:spPr>
          <a:xfrm>
            <a:off x="5334610" y="1316736"/>
            <a:ext cx="76810" cy="76810"/>
          </a:xfrm>
          <a:prstGeom prst="ellipse">
            <a:avLst/>
          </a:prstGeom>
          <a:solidFill>
            <a:srgbClr val="F5A623"/>
          </a:solidFill>
          <a:ln/>
        </p:spPr>
      </p:sp>
      <p:sp>
        <p:nvSpPr>
          <p:cNvPr id="5" name="Text 3"/>
          <p:cNvSpPr/>
          <p:nvPr/>
        </p:nvSpPr>
        <p:spPr>
          <a:xfrm>
            <a:off x="5469941" y="1163117"/>
            <a:ext cx="281635" cy="384048"/>
          </a:xfrm>
          <a:prstGeom prst="rect">
            <a:avLst/>
          </a:prstGeom>
          <a:noFill/>
          <a:ln/>
        </p:spPr>
        <p:txBody>
          <a:bodyPr wrap="square" lIns="0" tIns="0" rIns="0" bIns="0" rtlCol="0" anchor="ctr"/>
          <a:lstStyle/>
          <a:p>
            <a:pPr algn="ctr" indent="0" marL="0">
              <a:buNone/>
            </a:pPr>
            <a:r>
              <a:rPr lang="en-US" sz="2800" b="1" dirty="0">
                <a:solidFill>
                  <a:srgbClr val="F5A623"/>
                </a:solidFill>
                <a:latin typeface="Century Schoolbook" pitchFamily="34" charset="0"/>
                <a:ea typeface="Century Schoolbook" pitchFamily="34" charset="-122"/>
                <a:cs typeface="Century Schoolbook" pitchFamily="34" charset="-120"/>
              </a:rPr>
              <a:t>g</a:t>
            </a:r>
            <a:endParaRPr lang="en-US" sz="2800" dirty="0"/>
          </a:p>
        </p:txBody>
      </p:sp>
      <p:sp>
        <p:nvSpPr>
          <p:cNvPr id="6" name="Shape 4"/>
          <p:cNvSpPr/>
          <p:nvPr/>
        </p:nvSpPr>
        <p:spPr>
          <a:xfrm>
            <a:off x="5744261" y="1188720"/>
            <a:ext cx="230429" cy="332842"/>
          </a:xfrm>
          <a:prstGeom prst="ellipse">
            <a:avLst/>
          </a:prstGeom>
          <a:solidFill>
            <a:srgbClr val="0D0F12"/>
          </a:solidFill>
          <a:ln w="35560">
            <a:solidFill>
              <a:srgbClr val="EEF1F5"/>
            </a:solidFill>
            <a:prstDash val="solid"/>
          </a:ln>
        </p:spPr>
      </p:sp>
      <p:sp>
        <p:nvSpPr>
          <p:cNvPr id="7" name="Shape 5"/>
          <p:cNvSpPr/>
          <p:nvPr/>
        </p:nvSpPr>
        <p:spPr>
          <a:xfrm>
            <a:off x="5821070" y="1316736"/>
            <a:ext cx="76810" cy="76810"/>
          </a:xfrm>
          <a:prstGeom prst="ellipse">
            <a:avLst/>
          </a:prstGeom>
          <a:solidFill>
            <a:srgbClr val="F5A623"/>
          </a:solidFill>
          <a:ln/>
        </p:spPr>
      </p:sp>
      <p:sp>
        <p:nvSpPr>
          <p:cNvPr id="8" name="Text 6"/>
          <p:cNvSpPr/>
          <p:nvPr/>
        </p:nvSpPr>
        <p:spPr>
          <a:xfrm>
            <a:off x="548640" y="2468880"/>
            <a:ext cx="10972800" cy="822960"/>
          </a:xfrm>
          <a:prstGeom prst="rect">
            <a:avLst/>
          </a:prstGeom>
          <a:noFill/>
          <a:ln/>
        </p:spPr>
        <p:txBody>
          <a:bodyPr wrap="square" rtlCol="0" anchor="ctr"/>
          <a:lstStyle/>
          <a:p>
            <a:pPr algn="ctr" indent="0" marL="0">
              <a:buNone/>
            </a:pPr>
            <a:r>
              <a:rPr lang="en-US" sz="3800" b="1" dirty="0">
                <a:solidFill>
                  <a:srgbClr val="EEF1F5"/>
                </a:solidFill>
                <a:latin typeface="Century Schoolbook" pitchFamily="34" charset="0"/>
                <a:ea typeface="Century Schoolbook" pitchFamily="34" charset="-122"/>
                <a:cs typeface="Century Schoolbook" pitchFamily="34" charset="-120"/>
              </a:rPr>
              <a:t>See it protect your network.</a:t>
            </a:r>
            <a:endParaRPr lang="en-US" sz="3800" dirty="0"/>
          </a:p>
        </p:txBody>
      </p:sp>
      <p:sp>
        <p:nvSpPr>
          <p:cNvPr id="9" name="Text 7"/>
          <p:cNvSpPr/>
          <p:nvPr/>
        </p:nvSpPr>
        <p:spPr>
          <a:xfrm>
            <a:off x="1280160" y="3474720"/>
            <a:ext cx="9509760" cy="914400"/>
          </a:xfrm>
          <a:prstGeom prst="rect">
            <a:avLst/>
          </a:prstGeom>
          <a:noFill/>
          <a:ln/>
        </p:spPr>
        <p:txBody>
          <a:bodyPr wrap="square" rtlCol="0" anchor="ctr"/>
          <a:lstStyle/>
          <a:p>
            <a:pPr algn="ctr" indent="0" marL="0">
              <a:lnSpc>
                <a:spcPts val="2500"/>
              </a:lnSpc>
              <a:buNone/>
            </a:pPr>
            <a:r>
              <a:rPr lang="en-US" sz="1700" dirty="0">
                <a:solidFill>
                  <a:srgbClr val="9AA4B2"/>
                </a:solidFill>
                <a:latin typeface="Calibri" pitchFamily="34" charset="0"/>
                <a:ea typeface="Calibri" pitchFamily="34" charset="-122"/>
                <a:cs typeface="Calibri" pitchFamily="34" charset="-120"/>
              </a:rPr>
              <a:t>A 30-day trial on your own network, on Lenovo infrastructure. Watch 0g0 contain real threats on your real traffic — and prove it worked. No obligation.</a:t>
            </a:r>
            <a:endParaRPr lang="en-US" sz="1700" dirty="0"/>
          </a:p>
        </p:txBody>
      </p:sp>
      <p:sp>
        <p:nvSpPr>
          <p:cNvPr id="10" name="Shape 8"/>
          <p:cNvSpPr/>
          <p:nvPr/>
        </p:nvSpPr>
        <p:spPr>
          <a:xfrm>
            <a:off x="4709160" y="4572000"/>
            <a:ext cx="2743200" cy="640080"/>
          </a:xfrm>
          <a:prstGeom prst="roundRect">
            <a:avLst>
              <a:gd name="adj" fmla="val 11429"/>
            </a:avLst>
          </a:prstGeom>
          <a:solidFill>
            <a:srgbClr val="F5A623"/>
          </a:solidFill>
          <a:ln/>
        </p:spPr>
      </p:sp>
      <p:sp>
        <p:nvSpPr>
          <p:cNvPr id="11" name="Text 9"/>
          <p:cNvSpPr/>
          <p:nvPr/>
        </p:nvSpPr>
        <p:spPr>
          <a:xfrm>
            <a:off x="4709160" y="4572000"/>
            <a:ext cx="2743200" cy="640080"/>
          </a:xfrm>
          <a:prstGeom prst="rect">
            <a:avLst/>
          </a:prstGeom>
          <a:noFill/>
          <a:ln/>
        </p:spPr>
        <p:txBody>
          <a:bodyPr wrap="square" lIns="0" tIns="0" rIns="0" bIns="0" rtlCol="0" anchor="ctr"/>
          <a:lstStyle/>
          <a:p>
            <a:pPr algn="ctr" indent="0" marL="0">
              <a:buNone/>
            </a:pPr>
            <a:r>
              <a:rPr lang="en-US" sz="1600" b="1" dirty="0">
                <a:solidFill>
                  <a:srgbClr val="0D0F12"/>
                </a:solidFill>
                <a:latin typeface="Calibri" pitchFamily="34" charset="0"/>
                <a:ea typeface="Calibri" pitchFamily="34" charset="-122"/>
                <a:cs typeface="Calibri" pitchFamily="34" charset="-120"/>
              </a:rPr>
              <a:t>Request a briefing</a:t>
            </a:r>
            <a:endParaRPr lang="en-US" sz="1600" dirty="0"/>
          </a:p>
        </p:txBody>
      </p:sp>
      <p:sp>
        <p:nvSpPr>
          <p:cNvPr id="12" name="Text 10"/>
          <p:cNvSpPr/>
          <p:nvPr/>
        </p:nvSpPr>
        <p:spPr>
          <a:xfrm>
            <a:off x="548640" y="5852160"/>
            <a:ext cx="10972800" cy="365760"/>
          </a:xfrm>
          <a:prstGeom prst="rect">
            <a:avLst/>
          </a:prstGeom>
          <a:noFill/>
          <a:ln/>
        </p:spPr>
        <p:txBody>
          <a:bodyPr wrap="square" rtlCol="0" anchor="ctr"/>
          <a:lstStyle/>
          <a:p>
            <a:pPr algn="ctr" indent="0" marL="0">
              <a:buNone/>
            </a:pPr>
            <a:r>
              <a:rPr lang="en-US" sz="1300" dirty="0">
                <a:solidFill>
                  <a:srgbClr val="9AA4B2"/>
                </a:solidFill>
                <a:latin typeface="Calibri" pitchFamily="34" charset="0"/>
                <a:ea typeface="Calibri" pitchFamily="34" charset="-122"/>
                <a:cs typeface="Calibri" pitchFamily="34" charset="-120"/>
              </a:rPr>
              <a:t>0g0.ai  ·  Built by Sky AI LLC  ·  a Lenovo AI Innovators Program partner</a:t>
            </a:r>
            <a:endParaRPr lang="en-US" sz="1300" dirty="0"/>
          </a:p>
        </p:txBody>
      </p:sp>
      <p:sp>
        <p:nvSpPr>
          <p:cNvPr id="13" name="Text 11"/>
          <p:cNvSpPr/>
          <p:nvPr/>
        </p:nvSpPr>
        <p:spPr>
          <a:xfrm>
            <a:off x="1280160" y="6263640"/>
            <a:ext cx="9509760" cy="365760"/>
          </a:xfrm>
          <a:prstGeom prst="rect">
            <a:avLst/>
          </a:prstGeom>
          <a:noFill/>
          <a:ln/>
        </p:spPr>
        <p:txBody>
          <a:bodyPr wrap="square" rtlCol="0" anchor="ctr"/>
          <a:lstStyle/>
          <a:p>
            <a:pPr algn="ctr" indent="0" marL="0">
              <a:buNone/>
            </a:pPr>
            <a:r>
              <a:rPr lang="en-US" sz="1000" i="1" dirty="0">
                <a:solidFill>
                  <a:srgbClr val="6B7480"/>
                </a:solidFill>
                <a:latin typeface="Calibri" pitchFamily="34" charset="0"/>
                <a:ea typeface="Calibri" pitchFamily="34" charset="-122"/>
                <a:cs typeface="Calibri" pitchFamily="34" charset="-120"/>
              </a:rPr>
              <a:t>No security product stops 100% of threats. 0g0's strength is transparency about what it detects, acts on, and verifies.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THE CHALLENGE</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Sensitive operations can't send security to the cloud.</a:t>
            </a:r>
            <a:endParaRPr lang="en-US" sz="3200" dirty="0"/>
          </a:p>
        </p:txBody>
      </p:sp>
      <p:sp>
        <p:nvSpPr>
          <p:cNvPr id="4" name="Text 2"/>
          <p:cNvSpPr/>
          <p:nvPr/>
        </p:nvSpPr>
        <p:spPr>
          <a:xfrm>
            <a:off x="548640" y="1737360"/>
            <a:ext cx="10972800" cy="822960"/>
          </a:xfrm>
          <a:prstGeom prst="rect">
            <a:avLst/>
          </a:prstGeom>
          <a:noFill/>
          <a:ln/>
        </p:spPr>
        <p:txBody>
          <a:bodyPr wrap="square" rtlCol="0" anchor="ctr"/>
          <a:lstStyle/>
          <a:p>
            <a:pPr indent="0" marL="0">
              <a:lnSpc>
                <a:spcPts val="2300"/>
              </a:lnSpc>
              <a:buNone/>
            </a:pPr>
            <a:r>
              <a:rPr lang="en-US" sz="1600" dirty="0">
                <a:solidFill>
                  <a:srgbClr val="9AA4B2"/>
                </a:solidFill>
                <a:latin typeface="Calibri" pitchFamily="34" charset="0"/>
                <a:ea typeface="Calibri" pitchFamily="34" charset="-122"/>
                <a:cs typeface="Calibri" pitchFamily="34" charset="-120"/>
              </a:rPr>
              <a:t>Government, law enforcement, healthcare, and critical infrastructure hold data that legally or practically cannot leave their environment. Yet the modern security tools they need are cloud-dependent by design.</a:t>
            </a:r>
            <a:endParaRPr lang="en-US" sz="1600" dirty="0"/>
          </a:p>
        </p:txBody>
      </p:sp>
      <p:sp>
        <p:nvSpPr>
          <p:cNvPr id="5" name="Shape 3"/>
          <p:cNvSpPr/>
          <p:nvPr/>
        </p:nvSpPr>
        <p:spPr>
          <a:xfrm>
            <a:off x="548640" y="2788920"/>
            <a:ext cx="5349240" cy="1371600"/>
          </a:xfrm>
          <a:prstGeom prst="roundRect">
            <a:avLst>
              <a:gd name="adj" fmla="val 5333"/>
            </a:avLst>
          </a:prstGeom>
          <a:solidFill>
            <a:srgbClr val="181C22"/>
          </a:solidFill>
          <a:ln w="12700">
            <a:solidFill>
              <a:srgbClr val="2A2F38"/>
            </a:solidFill>
            <a:prstDash val="solid"/>
          </a:ln>
        </p:spPr>
      </p:sp>
      <p:sp>
        <p:nvSpPr>
          <p:cNvPr id="6" name="Text 4"/>
          <p:cNvSpPr/>
          <p:nvPr/>
        </p:nvSpPr>
        <p:spPr>
          <a:xfrm>
            <a:off x="868680" y="301752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Data sovereignty is mandatory</a:t>
            </a:r>
            <a:endParaRPr lang="en-US" sz="1600" dirty="0"/>
          </a:p>
        </p:txBody>
      </p:sp>
      <p:sp>
        <p:nvSpPr>
          <p:cNvPr id="7" name="Text 5"/>
          <p:cNvSpPr/>
          <p:nvPr/>
        </p:nvSpPr>
        <p:spPr>
          <a:xfrm>
            <a:off x="868680" y="341071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CJIS, HIPAA, and agency policy restrict where sensitive data can be processed. Cloud SOC analysis is often non-compliant.</a:t>
            </a:r>
            <a:endParaRPr lang="en-US" sz="1300" dirty="0"/>
          </a:p>
        </p:txBody>
      </p:sp>
      <p:sp>
        <p:nvSpPr>
          <p:cNvPr id="8" name="Shape 6"/>
          <p:cNvSpPr/>
          <p:nvPr/>
        </p:nvSpPr>
        <p:spPr>
          <a:xfrm>
            <a:off x="6126480" y="2788920"/>
            <a:ext cx="5349240" cy="1371600"/>
          </a:xfrm>
          <a:prstGeom prst="roundRect">
            <a:avLst>
              <a:gd name="adj" fmla="val 5333"/>
            </a:avLst>
          </a:prstGeom>
          <a:solidFill>
            <a:srgbClr val="181C22"/>
          </a:solidFill>
          <a:ln w="12700">
            <a:solidFill>
              <a:srgbClr val="2A2F38"/>
            </a:solidFill>
            <a:prstDash val="solid"/>
          </a:ln>
        </p:spPr>
      </p:sp>
      <p:sp>
        <p:nvSpPr>
          <p:cNvPr id="9" name="Text 7"/>
          <p:cNvSpPr/>
          <p:nvPr/>
        </p:nvSpPr>
        <p:spPr>
          <a:xfrm>
            <a:off x="6446520" y="301752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The threat is escalating</a:t>
            </a:r>
            <a:endParaRPr lang="en-US" sz="1600" dirty="0"/>
          </a:p>
        </p:txBody>
      </p:sp>
      <p:sp>
        <p:nvSpPr>
          <p:cNvPr id="10" name="Text 8"/>
          <p:cNvSpPr/>
          <p:nvPr/>
        </p:nvSpPr>
        <p:spPr>
          <a:xfrm>
            <a:off x="6446520" y="341071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Ransomware and nation-state activity increasingly target under-resourced public-sector networks.</a:t>
            </a:r>
            <a:endParaRPr lang="en-US" sz="1300" dirty="0"/>
          </a:p>
        </p:txBody>
      </p:sp>
      <p:sp>
        <p:nvSpPr>
          <p:cNvPr id="11" name="Shape 9"/>
          <p:cNvSpPr/>
          <p:nvPr/>
        </p:nvSpPr>
        <p:spPr>
          <a:xfrm>
            <a:off x="548640" y="4343400"/>
            <a:ext cx="5349240" cy="1371600"/>
          </a:xfrm>
          <a:prstGeom prst="roundRect">
            <a:avLst>
              <a:gd name="adj" fmla="val 5333"/>
            </a:avLst>
          </a:prstGeom>
          <a:solidFill>
            <a:srgbClr val="181C22"/>
          </a:solidFill>
          <a:ln w="12700">
            <a:solidFill>
              <a:srgbClr val="2A2F38"/>
            </a:solidFill>
            <a:prstDash val="solid"/>
          </a:ln>
        </p:spPr>
      </p:sp>
      <p:sp>
        <p:nvSpPr>
          <p:cNvPr id="12" name="Text 10"/>
          <p:cNvSpPr/>
          <p:nvPr/>
        </p:nvSpPr>
        <p:spPr>
          <a:xfrm>
            <a:off x="868680" y="457200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Teams are small</a:t>
            </a:r>
            <a:endParaRPr lang="en-US" sz="1600" dirty="0"/>
          </a:p>
        </p:txBody>
      </p:sp>
      <p:sp>
        <p:nvSpPr>
          <p:cNvPr id="13" name="Text 11"/>
          <p:cNvSpPr/>
          <p:nvPr/>
        </p:nvSpPr>
        <p:spPr>
          <a:xfrm>
            <a:off x="868680" y="496519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Most agencies lack a staffed 24/7 security operations centre — they need protection that runs itself and explains itself.</a:t>
            </a:r>
            <a:endParaRPr lang="en-US" sz="1300" dirty="0"/>
          </a:p>
        </p:txBody>
      </p:sp>
      <p:sp>
        <p:nvSpPr>
          <p:cNvPr id="14" name="Shape 12"/>
          <p:cNvSpPr/>
          <p:nvPr/>
        </p:nvSpPr>
        <p:spPr>
          <a:xfrm>
            <a:off x="6126480" y="4343400"/>
            <a:ext cx="5349240" cy="1371600"/>
          </a:xfrm>
          <a:prstGeom prst="roundRect">
            <a:avLst>
              <a:gd name="adj" fmla="val 5333"/>
            </a:avLst>
          </a:prstGeom>
          <a:solidFill>
            <a:srgbClr val="181C22"/>
          </a:solidFill>
          <a:ln w="12700">
            <a:solidFill>
              <a:srgbClr val="2A2F38"/>
            </a:solidFill>
            <a:prstDash val="solid"/>
          </a:ln>
        </p:spPr>
      </p:sp>
      <p:sp>
        <p:nvSpPr>
          <p:cNvPr id="15" name="Text 13"/>
          <p:cNvSpPr/>
          <p:nvPr/>
        </p:nvSpPr>
        <p:spPr>
          <a:xfrm>
            <a:off x="6446520" y="457200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Networks are unmanaged</a:t>
            </a:r>
            <a:endParaRPr lang="en-US" sz="1600" dirty="0"/>
          </a:p>
        </p:txBody>
      </p:sp>
      <p:sp>
        <p:nvSpPr>
          <p:cNvPr id="16" name="Text 14"/>
          <p:cNvSpPr/>
          <p:nvPr/>
        </p:nvSpPr>
        <p:spPr>
          <a:xfrm>
            <a:off x="6446520" y="496519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Legacy switches and flat networks make traditional segmentation and control difficult or impossible.</a:t>
            </a:r>
            <a:endParaRPr lang="en-US" sz="1300" dirty="0"/>
          </a:p>
        </p:txBody>
      </p:sp>
      <p:sp>
        <p:nvSpPr>
          <p:cNvPr id="17" name="Text 15"/>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8" name="Text 16"/>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THE SOLUTION</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0g0 — an on-premise AI security appliance.</a:t>
            </a:r>
            <a:endParaRPr lang="en-US" sz="3200" dirty="0"/>
          </a:p>
        </p:txBody>
      </p:sp>
      <p:sp>
        <p:nvSpPr>
          <p:cNvPr id="4" name="Text 2"/>
          <p:cNvSpPr/>
          <p:nvPr/>
        </p:nvSpPr>
        <p:spPr>
          <a:xfrm>
            <a:off x="548640" y="1737360"/>
            <a:ext cx="10972800" cy="914400"/>
          </a:xfrm>
          <a:prstGeom prst="rect">
            <a:avLst/>
          </a:prstGeom>
          <a:noFill/>
          <a:ln/>
        </p:spPr>
        <p:txBody>
          <a:bodyPr wrap="square" rtlCol="0" anchor="ctr"/>
          <a:lstStyle/>
          <a:p>
            <a:pPr indent="0" marL="0">
              <a:lnSpc>
                <a:spcPts val="2300"/>
              </a:lnSpc>
              <a:buNone/>
            </a:pPr>
            <a:r>
              <a:rPr lang="en-US" sz="1600" dirty="0">
                <a:solidFill>
                  <a:srgbClr val="9AA4B2"/>
                </a:solidFill>
                <a:latin typeface="Calibri" pitchFamily="34" charset="0"/>
                <a:ea typeface="Calibri" pitchFamily="34" charset="-122"/>
                <a:cs typeface="Calibri" pitchFamily="34" charset="-120"/>
              </a:rPr>
              <a:t>A single appliance deployed on the customer's own network. It sees the whole environment, contains threats under policy, proves every action worked, and explains it in plain language — with no cloud dependency for the core loop.</a:t>
            </a:r>
            <a:endParaRPr lang="en-US" sz="1600" dirty="0"/>
          </a:p>
        </p:txBody>
      </p:sp>
      <p:sp>
        <p:nvSpPr>
          <p:cNvPr id="5" name="Shape 3"/>
          <p:cNvSpPr/>
          <p:nvPr/>
        </p:nvSpPr>
        <p:spPr>
          <a:xfrm>
            <a:off x="548640" y="2788920"/>
            <a:ext cx="5349240" cy="1371600"/>
          </a:xfrm>
          <a:prstGeom prst="roundRect">
            <a:avLst>
              <a:gd name="adj" fmla="val 5333"/>
            </a:avLst>
          </a:prstGeom>
          <a:solidFill>
            <a:srgbClr val="181C22"/>
          </a:solidFill>
          <a:ln w="12700">
            <a:solidFill>
              <a:srgbClr val="2A2F38"/>
            </a:solidFill>
            <a:prstDash val="solid"/>
          </a:ln>
        </p:spPr>
      </p:sp>
      <p:sp>
        <p:nvSpPr>
          <p:cNvPr id="6" name="Text 4"/>
          <p:cNvSpPr/>
          <p:nvPr/>
        </p:nvSpPr>
        <p:spPr>
          <a:xfrm>
            <a:off x="868680" y="301752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On-premise &amp; offline</a:t>
            </a:r>
            <a:endParaRPr lang="en-US" sz="1600" dirty="0"/>
          </a:p>
        </p:txBody>
      </p:sp>
      <p:sp>
        <p:nvSpPr>
          <p:cNvPr id="7" name="Text 5"/>
          <p:cNvSpPr/>
          <p:nvPr/>
        </p:nvSpPr>
        <p:spPr>
          <a:xfrm>
            <a:off x="868680" y="341071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Everything runs on-site. The core loop works without internet or HQ connectivity.</a:t>
            </a:r>
            <a:endParaRPr lang="en-US" sz="1300" dirty="0"/>
          </a:p>
        </p:txBody>
      </p:sp>
      <p:sp>
        <p:nvSpPr>
          <p:cNvPr id="8" name="Shape 6"/>
          <p:cNvSpPr/>
          <p:nvPr/>
        </p:nvSpPr>
        <p:spPr>
          <a:xfrm>
            <a:off x="6126480" y="2788920"/>
            <a:ext cx="5349240" cy="1371600"/>
          </a:xfrm>
          <a:prstGeom prst="roundRect">
            <a:avLst>
              <a:gd name="adj" fmla="val 5333"/>
            </a:avLst>
          </a:prstGeom>
          <a:solidFill>
            <a:srgbClr val="181C22"/>
          </a:solidFill>
          <a:ln w="12700">
            <a:solidFill>
              <a:srgbClr val="2A2F38"/>
            </a:solidFill>
            <a:prstDash val="solid"/>
          </a:ln>
        </p:spPr>
      </p:sp>
      <p:sp>
        <p:nvSpPr>
          <p:cNvPr id="9" name="Text 7"/>
          <p:cNvSpPr/>
          <p:nvPr/>
        </p:nvSpPr>
        <p:spPr>
          <a:xfrm>
            <a:off x="6446520" y="301752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Sees the whole network</a:t>
            </a:r>
            <a:endParaRPr lang="en-US" sz="1600" dirty="0"/>
          </a:p>
        </p:txBody>
      </p:sp>
      <p:sp>
        <p:nvSpPr>
          <p:cNvPr id="10" name="Text 8"/>
          <p:cNvSpPr/>
          <p:nvPr/>
        </p:nvSpPr>
        <p:spPr>
          <a:xfrm>
            <a:off x="6446520" y="341071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Traffic, DNS, URLs, devices, and endpoints — a unified picture from one box.</a:t>
            </a:r>
            <a:endParaRPr lang="en-US" sz="1300" dirty="0"/>
          </a:p>
        </p:txBody>
      </p:sp>
      <p:sp>
        <p:nvSpPr>
          <p:cNvPr id="11" name="Shape 9"/>
          <p:cNvSpPr/>
          <p:nvPr/>
        </p:nvSpPr>
        <p:spPr>
          <a:xfrm>
            <a:off x="548640" y="4343400"/>
            <a:ext cx="5349240" cy="1371600"/>
          </a:xfrm>
          <a:prstGeom prst="roundRect">
            <a:avLst>
              <a:gd name="adj" fmla="val 5333"/>
            </a:avLst>
          </a:prstGeom>
          <a:solidFill>
            <a:srgbClr val="181C22"/>
          </a:solidFill>
          <a:ln w="12700">
            <a:solidFill>
              <a:srgbClr val="2A2F38"/>
            </a:solidFill>
            <a:prstDash val="solid"/>
          </a:ln>
        </p:spPr>
      </p:sp>
      <p:sp>
        <p:nvSpPr>
          <p:cNvPr id="12" name="Text 10"/>
          <p:cNvSpPr/>
          <p:nvPr/>
        </p:nvSpPr>
        <p:spPr>
          <a:xfrm>
            <a:off x="868680" y="457200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Acts and proves it</a:t>
            </a:r>
            <a:endParaRPr lang="en-US" sz="1600" dirty="0"/>
          </a:p>
        </p:txBody>
      </p:sp>
      <p:sp>
        <p:nvSpPr>
          <p:cNvPr id="13" name="Text 11"/>
          <p:cNvSpPr/>
          <p:nvPr/>
        </p:nvSpPr>
        <p:spPr>
          <a:xfrm>
            <a:off x="868680" y="496519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Blocks, sinkholes, and isolates — then verifies the action landed, per host.</a:t>
            </a:r>
            <a:endParaRPr lang="en-US" sz="1300" dirty="0"/>
          </a:p>
        </p:txBody>
      </p:sp>
      <p:sp>
        <p:nvSpPr>
          <p:cNvPr id="14" name="Shape 12"/>
          <p:cNvSpPr/>
          <p:nvPr/>
        </p:nvSpPr>
        <p:spPr>
          <a:xfrm>
            <a:off x="6126480" y="4343400"/>
            <a:ext cx="5349240" cy="1371600"/>
          </a:xfrm>
          <a:prstGeom prst="roundRect">
            <a:avLst>
              <a:gd name="adj" fmla="val 5333"/>
            </a:avLst>
          </a:prstGeom>
          <a:solidFill>
            <a:srgbClr val="181C22"/>
          </a:solidFill>
          <a:ln w="12700">
            <a:solidFill>
              <a:srgbClr val="2A2F38"/>
            </a:solidFill>
            <a:prstDash val="solid"/>
          </a:ln>
        </p:spPr>
      </p:sp>
      <p:sp>
        <p:nvSpPr>
          <p:cNvPr id="15" name="Text 13"/>
          <p:cNvSpPr/>
          <p:nvPr/>
        </p:nvSpPr>
        <p:spPr>
          <a:xfrm>
            <a:off x="6446520" y="4572000"/>
            <a:ext cx="4754880" cy="365760"/>
          </a:xfrm>
          <a:prstGeom prst="rect">
            <a:avLst/>
          </a:prstGeom>
          <a:noFill/>
          <a:ln/>
        </p:spPr>
        <p:txBody>
          <a:bodyPr wrap="square" lIns="0" tIns="0" rIns="0" bIns="0" rtlCol="0" anchor="ctr"/>
          <a:lstStyle/>
          <a:p>
            <a:pPr indent="0" marL="0">
              <a:buNone/>
            </a:pPr>
            <a:r>
              <a:rPr lang="en-US" sz="1600" b="1" dirty="0">
                <a:solidFill>
                  <a:srgbClr val="F5A623"/>
                </a:solidFill>
                <a:latin typeface="Calibri" pitchFamily="34" charset="0"/>
                <a:ea typeface="Calibri" pitchFamily="34" charset="-122"/>
                <a:cs typeface="Calibri" pitchFamily="34" charset="-120"/>
              </a:rPr>
              <a:t>Explains in plain language</a:t>
            </a:r>
            <a:endParaRPr lang="en-US" sz="1600" dirty="0"/>
          </a:p>
        </p:txBody>
      </p:sp>
      <p:sp>
        <p:nvSpPr>
          <p:cNvPr id="16" name="Text 14"/>
          <p:cNvSpPr/>
          <p:nvPr/>
        </p:nvSpPr>
        <p:spPr>
          <a:xfrm>
            <a:off x="6446520" y="4965192"/>
            <a:ext cx="4754880" cy="685800"/>
          </a:xfrm>
          <a:prstGeom prst="rect">
            <a:avLst/>
          </a:prstGeom>
          <a:noFill/>
          <a:ln/>
        </p:spPr>
        <p:txBody>
          <a:bodyPr wrap="square" lIns="0" tIns="0" rIns="0" bIns="0" rtlCol="0" anchor="ctr"/>
          <a:lstStyle/>
          <a:p>
            <a:pPr indent="0" marL="0">
              <a:lnSpc>
                <a:spcPts val="1700"/>
              </a:lnSpc>
              <a:buNone/>
            </a:pPr>
            <a:r>
              <a:rPr lang="en-US" sz="1300" dirty="0">
                <a:solidFill>
                  <a:srgbClr val="9AA4B2"/>
                </a:solidFill>
                <a:latin typeface="Calibri" pitchFamily="34" charset="0"/>
                <a:ea typeface="Calibri" pitchFamily="34" charset="-122"/>
                <a:cs typeface="Calibri" pitchFamily="34" charset="-120"/>
              </a:rPr>
              <a:t>Every event becomes a clear operator narrative — no jargon, no black box.</a:t>
            </a:r>
            <a:endParaRPr lang="en-US" sz="1300" dirty="0"/>
          </a:p>
        </p:txBody>
      </p:sp>
      <p:sp>
        <p:nvSpPr>
          <p:cNvPr id="17" name="Text 15"/>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8" name="Text 16"/>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ARCHITECTURE  ·  THE DATA PATH</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000" b="1" dirty="0">
                <a:solidFill>
                  <a:srgbClr val="EEF1F5"/>
                </a:solidFill>
                <a:latin typeface="Century Schoolbook" pitchFamily="34" charset="0"/>
                <a:ea typeface="Century Schoolbook" pitchFamily="34" charset="-122"/>
                <a:cs typeface="Century Schoolbook" pitchFamily="34" charset="-120"/>
              </a:rPr>
              <a:t>From the wire to a verified action.</a:t>
            </a:r>
            <a:endParaRPr lang="en-US" sz="3000" dirty="0"/>
          </a:p>
        </p:txBody>
      </p:sp>
      <p:sp>
        <p:nvSpPr>
          <p:cNvPr id="4" name="Shape 2"/>
          <p:cNvSpPr/>
          <p:nvPr/>
        </p:nvSpPr>
        <p:spPr>
          <a:xfrm>
            <a:off x="548640" y="1783080"/>
            <a:ext cx="2194560" cy="566928"/>
          </a:xfrm>
          <a:prstGeom prst="roundRect">
            <a:avLst>
              <a:gd name="adj" fmla="val 9677"/>
            </a:avLst>
          </a:prstGeom>
          <a:solidFill>
            <a:srgbClr val="181C22"/>
          </a:solidFill>
          <a:ln w="19050">
            <a:solidFill>
              <a:srgbClr val="6FA8DC"/>
            </a:solidFill>
            <a:prstDash val="solid"/>
          </a:ln>
        </p:spPr>
      </p:sp>
      <p:sp>
        <p:nvSpPr>
          <p:cNvPr id="5" name="Text 3"/>
          <p:cNvSpPr/>
          <p:nvPr/>
        </p:nvSpPr>
        <p:spPr>
          <a:xfrm>
            <a:off x="548640" y="1783080"/>
            <a:ext cx="2194560" cy="566928"/>
          </a:xfrm>
          <a:prstGeom prst="rect">
            <a:avLst/>
          </a:prstGeom>
          <a:noFill/>
          <a:ln/>
        </p:spPr>
        <p:txBody>
          <a:bodyPr wrap="square" lIns="0" tIns="0" rIns="0" bIns="0" rtlCol="0" anchor="ctr"/>
          <a:lstStyle/>
          <a:p>
            <a:pPr algn="ctr" indent="0" marL="0">
              <a:buNone/>
            </a:pPr>
            <a:r>
              <a:rPr lang="en-US" sz="1500" b="1" dirty="0">
                <a:solidFill>
                  <a:srgbClr val="6FA8DC"/>
                </a:solidFill>
                <a:latin typeface="Calibri" pitchFamily="34" charset="0"/>
                <a:ea typeface="Calibri" pitchFamily="34" charset="-122"/>
                <a:cs typeface="Calibri" pitchFamily="34" charset="-120"/>
              </a:rPr>
              <a:t>SOURCES</a:t>
            </a:r>
            <a:endParaRPr lang="en-US" sz="1500" dirty="0"/>
          </a:p>
        </p:txBody>
      </p:sp>
      <p:sp>
        <p:nvSpPr>
          <p:cNvPr id="6" name="Shape 4"/>
          <p:cNvSpPr/>
          <p:nvPr/>
        </p:nvSpPr>
        <p:spPr>
          <a:xfrm>
            <a:off x="2971800" y="1783080"/>
            <a:ext cx="8641080" cy="566928"/>
          </a:xfrm>
          <a:prstGeom prst="roundRect">
            <a:avLst>
              <a:gd name="adj" fmla="val 9677"/>
            </a:avLst>
          </a:prstGeom>
          <a:solidFill>
            <a:srgbClr val="181C22"/>
          </a:solidFill>
          <a:ln w="12700">
            <a:solidFill>
              <a:srgbClr val="2A2F38"/>
            </a:solidFill>
            <a:prstDash val="solid"/>
          </a:ln>
        </p:spPr>
      </p:sp>
      <p:sp>
        <p:nvSpPr>
          <p:cNvPr id="7" name="Text 5"/>
          <p:cNvSpPr/>
          <p:nvPr/>
        </p:nvSpPr>
        <p:spPr>
          <a:xfrm>
            <a:off x="3200400" y="1783080"/>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Traffic · DNS · URLs · devices · endpoints</a:t>
            </a:r>
            <a:endParaRPr lang="en-US" sz="1400" dirty="0"/>
          </a:p>
        </p:txBody>
      </p:sp>
      <p:sp>
        <p:nvSpPr>
          <p:cNvPr id="8" name="Text 6"/>
          <p:cNvSpPr/>
          <p:nvPr/>
        </p:nvSpPr>
        <p:spPr>
          <a:xfrm>
            <a:off x="1508760" y="2313432"/>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9" name="Shape 7"/>
          <p:cNvSpPr/>
          <p:nvPr/>
        </p:nvSpPr>
        <p:spPr>
          <a:xfrm>
            <a:off x="548640" y="2450592"/>
            <a:ext cx="2194560" cy="566928"/>
          </a:xfrm>
          <a:prstGeom prst="roundRect">
            <a:avLst>
              <a:gd name="adj" fmla="val 9677"/>
            </a:avLst>
          </a:prstGeom>
          <a:solidFill>
            <a:srgbClr val="181C22"/>
          </a:solidFill>
          <a:ln w="19050">
            <a:solidFill>
              <a:srgbClr val="9AA4B2"/>
            </a:solidFill>
            <a:prstDash val="solid"/>
          </a:ln>
        </p:spPr>
      </p:sp>
      <p:sp>
        <p:nvSpPr>
          <p:cNvPr id="10" name="Text 8"/>
          <p:cNvSpPr/>
          <p:nvPr/>
        </p:nvSpPr>
        <p:spPr>
          <a:xfrm>
            <a:off x="548640" y="2450592"/>
            <a:ext cx="2194560" cy="566928"/>
          </a:xfrm>
          <a:prstGeom prst="rect">
            <a:avLst/>
          </a:prstGeom>
          <a:noFill/>
          <a:ln/>
        </p:spPr>
        <p:txBody>
          <a:bodyPr wrap="square" lIns="0" tIns="0" rIns="0" bIns="0" rtlCol="0" anchor="ctr"/>
          <a:lstStyle/>
          <a:p>
            <a:pPr algn="ctr" indent="0" marL="0">
              <a:buNone/>
            </a:pPr>
            <a:r>
              <a:rPr lang="en-US" sz="1500" b="1" dirty="0">
                <a:solidFill>
                  <a:srgbClr val="9AA4B2"/>
                </a:solidFill>
                <a:latin typeface="Calibri" pitchFamily="34" charset="0"/>
                <a:ea typeface="Calibri" pitchFamily="34" charset="-122"/>
                <a:cs typeface="Calibri" pitchFamily="34" charset="-120"/>
              </a:rPr>
              <a:t>CAPTURE</a:t>
            </a:r>
            <a:endParaRPr lang="en-US" sz="1500" dirty="0"/>
          </a:p>
        </p:txBody>
      </p:sp>
      <p:sp>
        <p:nvSpPr>
          <p:cNvPr id="11" name="Shape 9"/>
          <p:cNvSpPr/>
          <p:nvPr/>
        </p:nvSpPr>
        <p:spPr>
          <a:xfrm>
            <a:off x="2971800" y="2450592"/>
            <a:ext cx="8641080" cy="566928"/>
          </a:xfrm>
          <a:prstGeom prst="roundRect">
            <a:avLst>
              <a:gd name="adj" fmla="val 9677"/>
            </a:avLst>
          </a:prstGeom>
          <a:solidFill>
            <a:srgbClr val="181C22"/>
          </a:solidFill>
          <a:ln w="12700">
            <a:solidFill>
              <a:srgbClr val="2A2F38"/>
            </a:solidFill>
            <a:prstDash val="solid"/>
          </a:ln>
        </p:spPr>
      </p:sp>
      <p:sp>
        <p:nvSpPr>
          <p:cNvPr id="12" name="Text 10"/>
          <p:cNvSpPr/>
          <p:nvPr/>
        </p:nvSpPr>
        <p:spPr>
          <a:xfrm>
            <a:off x="3200400" y="2450592"/>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Sniffer, honeypots, per-device baselines</a:t>
            </a:r>
            <a:endParaRPr lang="en-US" sz="1400" dirty="0"/>
          </a:p>
        </p:txBody>
      </p:sp>
      <p:sp>
        <p:nvSpPr>
          <p:cNvPr id="13" name="Text 11"/>
          <p:cNvSpPr/>
          <p:nvPr/>
        </p:nvSpPr>
        <p:spPr>
          <a:xfrm>
            <a:off x="1508760" y="2980944"/>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14" name="Shape 12"/>
          <p:cNvSpPr/>
          <p:nvPr/>
        </p:nvSpPr>
        <p:spPr>
          <a:xfrm>
            <a:off x="548640" y="3118104"/>
            <a:ext cx="2194560" cy="566928"/>
          </a:xfrm>
          <a:prstGeom prst="roundRect">
            <a:avLst>
              <a:gd name="adj" fmla="val 9677"/>
            </a:avLst>
          </a:prstGeom>
          <a:solidFill>
            <a:srgbClr val="181C22"/>
          </a:solidFill>
          <a:ln w="19050">
            <a:solidFill>
              <a:srgbClr val="9AA4B2"/>
            </a:solidFill>
            <a:prstDash val="solid"/>
          </a:ln>
        </p:spPr>
      </p:sp>
      <p:sp>
        <p:nvSpPr>
          <p:cNvPr id="15" name="Text 13"/>
          <p:cNvSpPr/>
          <p:nvPr/>
        </p:nvSpPr>
        <p:spPr>
          <a:xfrm>
            <a:off x="548640" y="3118104"/>
            <a:ext cx="2194560" cy="566928"/>
          </a:xfrm>
          <a:prstGeom prst="rect">
            <a:avLst/>
          </a:prstGeom>
          <a:noFill/>
          <a:ln/>
        </p:spPr>
        <p:txBody>
          <a:bodyPr wrap="square" lIns="0" tIns="0" rIns="0" bIns="0" rtlCol="0" anchor="ctr"/>
          <a:lstStyle/>
          <a:p>
            <a:pPr algn="ctr" indent="0" marL="0">
              <a:buNone/>
            </a:pPr>
            <a:r>
              <a:rPr lang="en-US" sz="1500" b="1" dirty="0">
                <a:solidFill>
                  <a:srgbClr val="9AA4B2"/>
                </a:solidFill>
                <a:latin typeface="Calibri" pitchFamily="34" charset="0"/>
                <a:ea typeface="Calibri" pitchFamily="34" charset="-122"/>
                <a:cs typeface="Calibri" pitchFamily="34" charset="-120"/>
              </a:rPr>
              <a:t>DETECT</a:t>
            </a:r>
            <a:endParaRPr lang="en-US" sz="1500" dirty="0"/>
          </a:p>
        </p:txBody>
      </p:sp>
      <p:sp>
        <p:nvSpPr>
          <p:cNvPr id="16" name="Shape 14"/>
          <p:cNvSpPr/>
          <p:nvPr/>
        </p:nvSpPr>
        <p:spPr>
          <a:xfrm>
            <a:off x="2971800" y="3118104"/>
            <a:ext cx="8641080" cy="566928"/>
          </a:xfrm>
          <a:prstGeom prst="roundRect">
            <a:avLst>
              <a:gd name="adj" fmla="val 9677"/>
            </a:avLst>
          </a:prstGeom>
          <a:solidFill>
            <a:srgbClr val="181C22"/>
          </a:solidFill>
          <a:ln w="12700">
            <a:solidFill>
              <a:srgbClr val="2A2F38"/>
            </a:solidFill>
            <a:prstDash val="solid"/>
          </a:ln>
        </p:spPr>
      </p:sp>
      <p:sp>
        <p:nvSpPr>
          <p:cNvPr id="17" name="Text 15"/>
          <p:cNvSpPr/>
          <p:nvPr/>
        </p:nvSpPr>
        <p:spPr>
          <a:xfrm>
            <a:off x="3200400" y="3118104"/>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IOC match · DNS sinkhole · anomalies</a:t>
            </a:r>
            <a:endParaRPr lang="en-US" sz="1400" dirty="0"/>
          </a:p>
        </p:txBody>
      </p:sp>
      <p:sp>
        <p:nvSpPr>
          <p:cNvPr id="18" name="Text 16"/>
          <p:cNvSpPr/>
          <p:nvPr/>
        </p:nvSpPr>
        <p:spPr>
          <a:xfrm>
            <a:off x="1508760" y="3648456"/>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19" name="Shape 17"/>
          <p:cNvSpPr/>
          <p:nvPr/>
        </p:nvSpPr>
        <p:spPr>
          <a:xfrm>
            <a:off x="548640" y="3785616"/>
            <a:ext cx="2194560" cy="566928"/>
          </a:xfrm>
          <a:prstGeom prst="roundRect">
            <a:avLst>
              <a:gd name="adj" fmla="val 9677"/>
            </a:avLst>
          </a:prstGeom>
          <a:solidFill>
            <a:srgbClr val="181C22"/>
          </a:solidFill>
          <a:ln w="19050">
            <a:solidFill>
              <a:srgbClr val="F5A623"/>
            </a:solidFill>
            <a:prstDash val="solid"/>
          </a:ln>
        </p:spPr>
      </p:sp>
      <p:sp>
        <p:nvSpPr>
          <p:cNvPr id="20" name="Text 18"/>
          <p:cNvSpPr/>
          <p:nvPr/>
        </p:nvSpPr>
        <p:spPr>
          <a:xfrm>
            <a:off x="548640" y="3785616"/>
            <a:ext cx="2194560" cy="566928"/>
          </a:xfrm>
          <a:prstGeom prst="rect">
            <a:avLst/>
          </a:prstGeom>
          <a:noFill/>
          <a:ln/>
        </p:spPr>
        <p:txBody>
          <a:bodyPr wrap="square" lIns="0" tIns="0" rIns="0" bIns="0" rtlCol="0" anchor="ctr"/>
          <a:lstStyle/>
          <a:p>
            <a:pPr algn="ctr" indent="0" marL="0">
              <a:buNone/>
            </a:pPr>
            <a:r>
              <a:rPr lang="en-US" sz="1500" b="1" dirty="0">
                <a:solidFill>
                  <a:srgbClr val="F5A623"/>
                </a:solidFill>
                <a:latin typeface="Calibri" pitchFamily="34" charset="0"/>
                <a:ea typeface="Calibri" pitchFamily="34" charset="-122"/>
                <a:cs typeface="Calibri" pitchFamily="34" charset="-120"/>
              </a:rPr>
              <a:t>THINK</a:t>
            </a:r>
            <a:endParaRPr lang="en-US" sz="1500" dirty="0"/>
          </a:p>
        </p:txBody>
      </p:sp>
      <p:sp>
        <p:nvSpPr>
          <p:cNvPr id="21" name="Shape 19"/>
          <p:cNvSpPr/>
          <p:nvPr/>
        </p:nvSpPr>
        <p:spPr>
          <a:xfrm>
            <a:off x="2971800" y="3785616"/>
            <a:ext cx="8641080" cy="566928"/>
          </a:xfrm>
          <a:prstGeom prst="roundRect">
            <a:avLst>
              <a:gd name="adj" fmla="val 9677"/>
            </a:avLst>
          </a:prstGeom>
          <a:solidFill>
            <a:srgbClr val="181C22"/>
          </a:solidFill>
          <a:ln w="12700">
            <a:solidFill>
              <a:srgbClr val="2A2F38"/>
            </a:solidFill>
            <a:prstDash val="solid"/>
          </a:ln>
        </p:spPr>
      </p:sp>
      <p:sp>
        <p:nvSpPr>
          <p:cNvPr id="22" name="Text 20"/>
          <p:cNvSpPr/>
          <p:nvPr/>
        </p:nvSpPr>
        <p:spPr>
          <a:xfrm>
            <a:off x="3200400" y="3785616"/>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AI brain: ML scoring, memory, learning</a:t>
            </a:r>
            <a:endParaRPr lang="en-US" sz="1400" dirty="0"/>
          </a:p>
        </p:txBody>
      </p:sp>
      <p:sp>
        <p:nvSpPr>
          <p:cNvPr id="23" name="Text 21"/>
          <p:cNvSpPr/>
          <p:nvPr/>
        </p:nvSpPr>
        <p:spPr>
          <a:xfrm>
            <a:off x="1508760" y="4315968"/>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24" name="Shape 22"/>
          <p:cNvSpPr/>
          <p:nvPr/>
        </p:nvSpPr>
        <p:spPr>
          <a:xfrm>
            <a:off x="548640" y="4453128"/>
            <a:ext cx="2194560" cy="566928"/>
          </a:xfrm>
          <a:prstGeom prst="roundRect">
            <a:avLst>
              <a:gd name="adj" fmla="val 9677"/>
            </a:avLst>
          </a:prstGeom>
          <a:solidFill>
            <a:srgbClr val="181C22"/>
          </a:solidFill>
          <a:ln w="19050">
            <a:solidFill>
              <a:srgbClr val="F5A623"/>
            </a:solidFill>
            <a:prstDash val="solid"/>
          </a:ln>
        </p:spPr>
      </p:sp>
      <p:sp>
        <p:nvSpPr>
          <p:cNvPr id="25" name="Text 23"/>
          <p:cNvSpPr/>
          <p:nvPr/>
        </p:nvSpPr>
        <p:spPr>
          <a:xfrm>
            <a:off x="548640" y="4453128"/>
            <a:ext cx="2194560" cy="566928"/>
          </a:xfrm>
          <a:prstGeom prst="rect">
            <a:avLst/>
          </a:prstGeom>
          <a:noFill/>
          <a:ln/>
        </p:spPr>
        <p:txBody>
          <a:bodyPr wrap="square" lIns="0" tIns="0" rIns="0" bIns="0" rtlCol="0" anchor="ctr"/>
          <a:lstStyle/>
          <a:p>
            <a:pPr algn="ctr" indent="0" marL="0">
              <a:buNone/>
            </a:pPr>
            <a:r>
              <a:rPr lang="en-US" sz="1500" b="1" dirty="0">
                <a:solidFill>
                  <a:srgbClr val="F5A623"/>
                </a:solidFill>
                <a:latin typeface="Calibri" pitchFamily="34" charset="0"/>
                <a:ea typeface="Calibri" pitchFamily="34" charset="-122"/>
                <a:cs typeface="Calibri" pitchFamily="34" charset="-120"/>
              </a:rPr>
              <a:t>ACT</a:t>
            </a:r>
            <a:endParaRPr lang="en-US" sz="1500" dirty="0"/>
          </a:p>
        </p:txBody>
      </p:sp>
      <p:sp>
        <p:nvSpPr>
          <p:cNvPr id="26" name="Shape 24"/>
          <p:cNvSpPr/>
          <p:nvPr/>
        </p:nvSpPr>
        <p:spPr>
          <a:xfrm>
            <a:off x="2971800" y="4453128"/>
            <a:ext cx="8641080" cy="566928"/>
          </a:xfrm>
          <a:prstGeom prst="roundRect">
            <a:avLst>
              <a:gd name="adj" fmla="val 9677"/>
            </a:avLst>
          </a:prstGeom>
          <a:solidFill>
            <a:srgbClr val="181C22"/>
          </a:solidFill>
          <a:ln w="12700">
            <a:solidFill>
              <a:srgbClr val="2A2F38"/>
            </a:solidFill>
            <a:prstDash val="solid"/>
          </a:ln>
        </p:spPr>
      </p:sp>
      <p:sp>
        <p:nvSpPr>
          <p:cNvPr id="27" name="Text 25"/>
          <p:cNvSpPr/>
          <p:nvPr/>
        </p:nvSpPr>
        <p:spPr>
          <a:xfrm>
            <a:off x="3200400" y="4453128"/>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Block · sinkhole · isolate · mesh</a:t>
            </a:r>
            <a:endParaRPr lang="en-US" sz="1400" dirty="0"/>
          </a:p>
        </p:txBody>
      </p:sp>
      <p:sp>
        <p:nvSpPr>
          <p:cNvPr id="28" name="Text 26"/>
          <p:cNvSpPr/>
          <p:nvPr/>
        </p:nvSpPr>
        <p:spPr>
          <a:xfrm>
            <a:off x="1508760" y="4983480"/>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29" name="Shape 27"/>
          <p:cNvSpPr/>
          <p:nvPr/>
        </p:nvSpPr>
        <p:spPr>
          <a:xfrm>
            <a:off x="548640" y="5120640"/>
            <a:ext cx="2194560" cy="566928"/>
          </a:xfrm>
          <a:prstGeom prst="roundRect">
            <a:avLst>
              <a:gd name="adj" fmla="val 9677"/>
            </a:avLst>
          </a:prstGeom>
          <a:solidFill>
            <a:srgbClr val="181C22"/>
          </a:solidFill>
          <a:ln w="19050">
            <a:solidFill>
              <a:srgbClr val="2FBF71"/>
            </a:solidFill>
            <a:prstDash val="solid"/>
          </a:ln>
        </p:spPr>
      </p:sp>
      <p:sp>
        <p:nvSpPr>
          <p:cNvPr id="30" name="Text 28"/>
          <p:cNvSpPr/>
          <p:nvPr/>
        </p:nvSpPr>
        <p:spPr>
          <a:xfrm>
            <a:off x="548640" y="5120640"/>
            <a:ext cx="2194560" cy="566928"/>
          </a:xfrm>
          <a:prstGeom prst="rect">
            <a:avLst/>
          </a:prstGeom>
          <a:noFill/>
          <a:ln/>
        </p:spPr>
        <p:txBody>
          <a:bodyPr wrap="square" lIns="0" tIns="0" rIns="0" bIns="0" rtlCol="0" anchor="ctr"/>
          <a:lstStyle/>
          <a:p>
            <a:pPr algn="ctr" indent="0" marL="0">
              <a:buNone/>
            </a:pPr>
            <a:r>
              <a:rPr lang="en-US" sz="1500" b="1" dirty="0">
                <a:solidFill>
                  <a:srgbClr val="2FBF71"/>
                </a:solidFill>
                <a:latin typeface="Calibri" pitchFamily="34" charset="0"/>
                <a:ea typeface="Calibri" pitchFamily="34" charset="-122"/>
                <a:cs typeface="Calibri" pitchFamily="34" charset="-120"/>
              </a:rPr>
              <a:t>VERIFY</a:t>
            </a:r>
            <a:endParaRPr lang="en-US" sz="1500" dirty="0"/>
          </a:p>
        </p:txBody>
      </p:sp>
      <p:sp>
        <p:nvSpPr>
          <p:cNvPr id="31" name="Shape 29"/>
          <p:cNvSpPr/>
          <p:nvPr/>
        </p:nvSpPr>
        <p:spPr>
          <a:xfrm>
            <a:off x="2971800" y="5120640"/>
            <a:ext cx="8641080" cy="566928"/>
          </a:xfrm>
          <a:prstGeom prst="roundRect">
            <a:avLst>
              <a:gd name="adj" fmla="val 9677"/>
            </a:avLst>
          </a:prstGeom>
          <a:solidFill>
            <a:srgbClr val="181C22"/>
          </a:solidFill>
          <a:ln w="12700">
            <a:solidFill>
              <a:srgbClr val="2A2F38"/>
            </a:solidFill>
            <a:prstDash val="solid"/>
          </a:ln>
        </p:spPr>
      </p:sp>
      <p:sp>
        <p:nvSpPr>
          <p:cNvPr id="32" name="Text 30"/>
          <p:cNvSpPr/>
          <p:nvPr/>
        </p:nvSpPr>
        <p:spPr>
          <a:xfrm>
            <a:off x="3200400" y="5120640"/>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Confirm the block landed, per host</a:t>
            </a:r>
            <a:endParaRPr lang="en-US" sz="1400" dirty="0"/>
          </a:p>
        </p:txBody>
      </p:sp>
      <p:sp>
        <p:nvSpPr>
          <p:cNvPr id="33" name="Text 31"/>
          <p:cNvSpPr/>
          <p:nvPr/>
        </p:nvSpPr>
        <p:spPr>
          <a:xfrm>
            <a:off x="1508760" y="5650992"/>
            <a:ext cx="274320" cy="137160"/>
          </a:xfrm>
          <a:prstGeom prst="rect">
            <a:avLst/>
          </a:prstGeom>
          <a:noFill/>
          <a:ln/>
        </p:spPr>
        <p:txBody>
          <a:bodyPr wrap="square" lIns="0" tIns="0" rIns="0" bIns="0" rtlCol="0" anchor="ctr"/>
          <a:lstStyle/>
          <a:p>
            <a:pPr algn="ctr" indent="0" marL="0">
              <a:buNone/>
            </a:pPr>
            <a:r>
              <a:rPr lang="en-US" sz="900" dirty="0">
                <a:solidFill>
                  <a:srgbClr val="6B7480"/>
                </a:solidFill>
                <a:latin typeface="Calibri" pitchFamily="34" charset="0"/>
                <a:ea typeface="Calibri" pitchFamily="34" charset="-122"/>
                <a:cs typeface="Calibri" pitchFamily="34" charset="-120"/>
              </a:rPr>
              <a:t>▼</a:t>
            </a:r>
            <a:endParaRPr lang="en-US" sz="900" dirty="0"/>
          </a:p>
        </p:txBody>
      </p:sp>
      <p:sp>
        <p:nvSpPr>
          <p:cNvPr id="34" name="Shape 32"/>
          <p:cNvSpPr/>
          <p:nvPr/>
        </p:nvSpPr>
        <p:spPr>
          <a:xfrm>
            <a:off x="548640" y="5788152"/>
            <a:ext cx="2194560" cy="566928"/>
          </a:xfrm>
          <a:prstGeom prst="roundRect">
            <a:avLst>
              <a:gd name="adj" fmla="val 9677"/>
            </a:avLst>
          </a:prstGeom>
          <a:solidFill>
            <a:srgbClr val="181C22"/>
          </a:solidFill>
          <a:ln w="19050">
            <a:solidFill>
              <a:srgbClr val="9AA4B2"/>
            </a:solidFill>
            <a:prstDash val="solid"/>
          </a:ln>
        </p:spPr>
      </p:sp>
      <p:sp>
        <p:nvSpPr>
          <p:cNvPr id="35" name="Text 33"/>
          <p:cNvSpPr/>
          <p:nvPr/>
        </p:nvSpPr>
        <p:spPr>
          <a:xfrm>
            <a:off x="548640" y="5788152"/>
            <a:ext cx="2194560" cy="566928"/>
          </a:xfrm>
          <a:prstGeom prst="rect">
            <a:avLst/>
          </a:prstGeom>
          <a:noFill/>
          <a:ln/>
        </p:spPr>
        <p:txBody>
          <a:bodyPr wrap="square" lIns="0" tIns="0" rIns="0" bIns="0" rtlCol="0" anchor="ctr"/>
          <a:lstStyle/>
          <a:p>
            <a:pPr algn="ctr" indent="0" marL="0">
              <a:buNone/>
            </a:pPr>
            <a:r>
              <a:rPr lang="en-US" sz="1500" b="1" dirty="0">
                <a:solidFill>
                  <a:srgbClr val="9AA4B2"/>
                </a:solidFill>
                <a:latin typeface="Calibri" pitchFamily="34" charset="0"/>
                <a:ea typeface="Calibri" pitchFamily="34" charset="-122"/>
                <a:cs typeface="Calibri" pitchFamily="34" charset="-120"/>
              </a:rPr>
              <a:t>TELL</a:t>
            </a:r>
            <a:endParaRPr lang="en-US" sz="1500" dirty="0"/>
          </a:p>
        </p:txBody>
      </p:sp>
      <p:sp>
        <p:nvSpPr>
          <p:cNvPr id="36" name="Shape 34"/>
          <p:cNvSpPr/>
          <p:nvPr/>
        </p:nvSpPr>
        <p:spPr>
          <a:xfrm>
            <a:off x="2971800" y="5788152"/>
            <a:ext cx="8641080" cy="566928"/>
          </a:xfrm>
          <a:prstGeom prst="roundRect">
            <a:avLst>
              <a:gd name="adj" fmla="val 9677"/>
            </a:avLst>
          </a:prstGeom>
          <a:solidFill>
            <a:srgbClr val="181C22"/>
          </a:solidFill>
          <a:ln w="12700">
            <a:solidFill>
              <a:srgbClr val="2A2F38"/>
            </a:solidFill>
            <a:prstDash val="solid"/>
          </a:ln>
        </p:spPr>
      </p:sp>
      <p:sp>
        <p:nvSpPr>
          <p:cNvPr id="37" name="Text 35"/>
          <p:cNvSpPr/>
          <p:nvPr/>
        </p:nvSpPr>
        <p:spPr>
          <a:xfrm>
            <a:off x="3200400" y="5788152"/>
            <a:ext cx="8229600" cy="566928"/>
          </a:xfrm>
          <a:prstGeom prst="rect">
            <a:avLst/>
          </a:prstGeom>
          <a:noFill/>
          <a:ln/>
        </p:spPr>
        <p:txBody>
          <a:bodyPr wrap="square" lIns="0" tIns="0" rIns="0" bIns="0" rtlCol="0" anchor="ctr"/>
          <a:lstStyle/>
          <a:p>
            <a:pPr indent="0" marL="0">
              <a:buNone/>
            </a:pPr>
            <a:r>
              <a:rPr lang="en-US" sz="1400" dirty="0">
                <a:solidFill>
                  <a:srgbClr val="9AA4B2"/>
                </a:solidFill>
                <a:latin typeface="Calibri" pitchFamily="34" charset="0"/>
                <a:ea typeface="Calibri" pitchFamily="34" charset="-122"/>
                <a:cs typeface="Calibri" pitchFamily="34" charset="-120"/>
              </a:rPr>
              <a:t>Plain-language operator narrative</a:t>
            </a:r>
            <a:endParaRPr lang="en-US" sz="1400" dirty="0"/>
          </a:p>
        </p:txBody>
      </p:sp>
      <p:sp>
        <p:nvSpPr>
          <p:cNvPr id="38" name="Text 36"/>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39" name="Text 37"/>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THE AI BRAIN  ·  THINK</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A layered brain that earns its authority.</a:t>
            </a:r>
            <a:endParaRPr lang="en-US" sz="3200" dirty="0"/>
          </a:p>
        </p:txBody>
      </p:sp>
      <p:sp>
        <p:nvSpPr>
          <p:cNvPr id="4" name="Text 2"/>
          <p:cNvSpPr/>
          <p:nvPr/>
        </p:nvSpPr>
        <p:spPr>
          <a:xfrm>
            <a:off x="548640" y="1691640"/>
            <a:ext cx="10972800" cy="914400"/>
          </a:xfrm>
          <a:prstGeom prst="rect">
            <a:avLst/>
          </a:prstGeom>
          <a:noFill/>
          <a:ln/>
        </p:spPr>
        <p:txBody>
          <a:bodyPr wrap="square" rtlCol="0" anchor="ctr"/>
          <a:lstStyle/>
          <a:p>
            <a:pPr indent="0" marL="0">
              <a:lnSpc>
                <a:spcPts val="2200"/>
              </a:lnSpc>
              <a:buNone/>
            </a:pPr>
            <a:r>
              <a:rPr lang="en-US" sz="1500" dirty="0">
                <a:solidFill>
                  <a:srgbClr val="9AA4B2"/>
                </a:solidFill>
                <a:latin typeface="Calibri" pitchFamily="34" charset="0"/>
                <a:ea typeface="Calibri" pitchFamily="34" charset="-122"/>
                <a:cs typeface="Calibri" pitchFamily="34" charset="-120"/>
              </a:rPr>
              <a:t>0g0's decisions come from several signals working together — and a learning loop that weights each one by how accurate it has proven to be. The AI advises and acts today; it earns more autonomy as it demonstrates reliability. Measured, not claimed.</a:t>
            </a:r>
            <a:endParaRPr lang="en-US" sz="1500" dirty="0"/>
          </a:p>
        </p:txBody>
      </p:sp>
      <p:sp>
        <p:nvSpPr>
          <p:cNvPr id="5" name="Shape 3"/>
          <p:cNvSpPr/>
          <p:nvPr/>
        </p:nvSpPr>
        <p:spPr>
          <a:xfrm>
            <a:off x="548640" y="2743200"/>
            <a:ext cx="11064240" cy="621792"/>
          </a:xfrm>
          <a:prstGeom prst="roundRect">
            <a:avLst>
              <a:gd name="adj" fmla="val 8824"/>
            </a:avLst>
          </a:prstGeom>
          <a:solidFill>
            <a:srgbClr val="181C22"/>
          </a:solidFill>
          <a:ln w="12700">
            <a:solidFill>
              <a:srgbClr val="2A2F38"/>
            </a:solidFill>
            <a:prstDash val="solid"/>
          </a:ln>
        </p:spPr>
      </p:sp>
      <p:sp>
        <p:nvSpPr>
          <p:cNvPr id="6" name="Text 4"/>
          <p:cNvSpPr/>
          <p:nvPr/>
        </p:nvSpPr>
        <p:spPr>
          <a:xfrm>
            <a:off x="822960" y="2743200"/>
            <a:ext cx="3017520" cy="621792"/>
          </a:xfrm>
          <a:prstGeom prst="rect">
            <a:avLst/>
          </a:prstGeom>
          <a:noFill/>
          <a:ln/>
        </p:spPr>
        <p:txBody>
          <a:bodyPr wrap="square" lIns="0" tIns="0" rIns="0" bIns="0" rtlCol="0" anchor="ctr"/>
          <a:lstStyle/>
          <a:p>
            <a:pPr indent="0" marL="0">
              <a:buNone/>
            </a:pPr>
            <a:r>
              <a:rPr lang="en-US" sz="1450" b="1" dirty="0">
                <a:solidFill>
                  <a:srgbClr val="EEF1F5"/>
                </a:solidFill>
                <a:latin typeface="Calibri" pitchFamily="34" charset="0"/>
                <a:ea typeface="Calibri" pitchFamily="34" charset="-122"/>
                <a:cs typeface="Calibri" pitchFamily="34" charset="-120"/>
              </a:rPr>
              <a:t>Threat intelligence &amp; traps</a:t>
            </a:r>
            <a:endParaRPr lang="en-US" sz="1450" dirty="0"/>
          </a:p>
        </p:txBody>
      </p:sp>
      <p:sp>
        <p:nvSpPr>
          <p:cNvPr id="7" name="Text 5"/>
          <p:cNvSpPr/>
          <p:nvPr/>
        </p:nvSpPr>
        <p:spPr>
          <a:xfrm>
            <a:off x="3931920" y="2743200"/>
            <a:ext cx="5852160" cy="621792"/>
          </a:xfrm>
          <a:prstGeom prst="rect">
            <a:avLst/>
          </a:prstGeom>
          <a:noFill/>
          <a:ln/>
        </p:spPr>
        <p:txBody>
          <a:bodyPr wrap="square" lIns="0" tIns="0" rIns="0" bIns="0" rtlCol="0" anchor="ctr"/>
          <a:lstStyle/>
          <a:p>
            <a:pPr indent="0" marL="0">
              <a:lnSpc>
                <a:spcPts val="1500"/>
              </a:lnSpc>
              <a:buNone/>
            </a:pPr>
            <a:r>
              <a:rPr lang="en-US" sz="1250" dirty="0">
                <a:solidFill>
                  <a:srgbClr val="9AA4B2"/>
                </a:solidFill>
                <a:latin typeface="Calibri" pitchFamily="34" charset="0"/>
                <a:ea typeface="Calibri" pitchFamily="34" charset="-122"/>
                <a:cs typeface="Calibri" pitchFamily="34" charset="-120"/>
              </a:rPr>
              <a:t>Known-bad indicators and honeypots — high-confidence, drives confident action.</a:t>
            </a:r>
            <a:endParaRPr lang="en-US" sz="1250" dirty="0"/>
          </a:p>
        </p:txBody>
      </p:sp>
      <p:sp>
        <p:nvSpPr>
          <p:cNvPr id="8" name="Shape 6"/>
          <p:cNvSpPr/>
          <p:nvPr/>
        </p:nvSpPr>
        <p:spPr>
          <a:xfrm>
            <a:off x="9966960" y="2889504"/>
            <a:ext cx="1463040" cy="329184"/>
          </a:xfrm>
          <a:prstGeom prst="roundRect">
            <a:avLst>
              <a:gd name="adj" fmla="val 50000"/>
            </a:avLst>
          </a:prstGeom>
          <a:solidFill>
            <a:srgbClr val="0D0F12"/>
          </a:solidFill>
          <a:ln w="12700">
            <a:solidFill>
              <a:srgbClr val="2FBF71"/>
            </a:solidFill>
            <a:prstDash val="solid"/>
          </a:ln>
        </p:spPr>
      </p:sp>
      <p:sp>
        <p:nvSpPr>
          <p:cNvPr id="9" name="Text 7"/>
          <p:cNvSpPr/>
          <p:nvPr/>
        </p:nvSpPr>
        <p:spPr>
          <a:xfrm>
            <a:off x="9966960" y="2889504"/>
            <a:ext cx="1463040" cy="329184"/>
          </a:xfrm>
          <a:prstGeom prst="rect">
            <a:avLst/>
          </a:prstGeom>
          <a:noFill/>
          <a:ln/>
        </p:spPr>
        <p:txBody>
          <a:bodyPr wrap="square" lIns="0" tIns="0" rIns="0" bIns="0" rtlCol="0" anchor="ctr"/>
          <a:lstStyle/>
          <a:p>
            <a:pPr algn="ctr" indent="0" marL="0">
              <a:buNone/>
            </a:pPr>
            <a:r>
              <a:rPr lang="en-US" sz="1000" b="1" dirty="0">
                <a:solidFill>
                  <a:srgbClr val="2FBF71"/>
                </a:solidFill>
                <a:latin typeface="Calibri" pitchFamily="34" charset="0"/>
                <a:ea typeface="Calibri" pitchFamily="34" charset="-122"/>
                <a:cs typeface="Calibri" pitchFamily="34" charset="-120"/>
              </a:rPr>
              <a:t>Proven today</a:t>
            </a:r>
            <a:endParaRPr lang="en-US" sz="1000" dirty="0"/>
          </a:p>
        </p:txBody>
      </p:sp>
      <p:sp>
        <p:nvSpPr>
          <p:cNvPr id="10" name="Shape 8"/>
          <p:cNvSpPr/>
          <p:nvPr/>
        </p:nvSpPr>
        <p:spPr>
          <a:xfrm>
            <a:off x="548640" y="3456432"/>
            <a:ext cx="11064240" cy="621792"/>
          </a:xfrm>
          <a:prstGeom prst="roundRect">
            <a:avLst>
              <a:gd name="adj" fmla="val 8824"/>
            </a:avLst>
          </a:prstGeom>
          <a:solidFill>
            <a:srgbClr val="181C22"/>
          </a:solidFill>
          <a:ln w="12700">
            <a:solidFill>
              <a:srgbClr val="2A2F38"/>
            </a:solidFill>
            <a:prstDash val="solid"/>
          </a:ln>
        </p:spPr>
      </p:sp>
      <p:sp>
        <p:nvSpPr>
          <p:cNvPr id="11" name="Text 9"/>
          <p:cNvSpPr/>
          <p:nvPr/>
        </p:nvSpPr>
        <p:spPr>
          <a:xfrm>
            <a:off x="822960" y="3456432"/>
            <a:ext cx="3017520" cy="621792"/>
          </a:xfrm>
          <a:prstGeom prst="rect">
            <a:avLst/>
          </a:prstGeom>
          <a:noFill/>
          <a:ln/>
        </p:spPr>
        <p:txBody>
          <a:bodyPr wrap="square" lIns="0" tIns="0" rIns="0" bIns="0" rtlCol="0" anchor="ctr"/>
          <a:lstStyle/>
          <a:p>
            <a:pPr indent="0" marL="0">
              <a:buNone/>
            </a:pPr>
            <a:r>
              <a:rPr lang="en-US" sz="1450" b="1" dirty="0">
                <a:solidFill>
                  <a:srgbClr val="EEF1F5"/>
                </a:solidFill>
                <a:latin typeface="Calibri" pitchFamily="34" charset="0"/>
                <a:ea typeface="Calibri" pitchFamily="34" charset="-122"/>
                <a:cs typeface="Calibri" pitchFamily="34" charset="-120"/>
              </a:rPr>
              <a:t>ML risk scoring</a:t>
            </a:r>
            <a:endParaRPr lang="en-US" sz="1450" dirty="0"/>
          </a:p>
        </p:txBody>
      </p:sp>
      <p:sp>
        <p:nvSpPr>
          <p:cNvPr id="12" name="Text 10"/>
          <p:cNvSpPr/>
          <p:nvPr/>
        </p:nvSpPr>
        <p:spPr>
          <a:xfrm>
            <a:off x="3931920" y="3456432"/>
            <a:ext cx="5852160" cy="621792"/>
          </a:xfrm>
          <a:prstGeom prst="rect">
            <a:avLst/>
          </a:prstGeom>
          <a:noFill/>
          <a:ln/>
        </p:spPr>
        <p:txBody>
          <a:bodyPr wrap="square" lIns="0" tIns="0" rIns="0" bIns="0" rtlCol="0" anchor="ctr"/>
          <a:lstStyle/>
          <a:p>
            <a:pPr indent="0" marL="0">
              <a:lnSpc>
                <a:spcPts val="1500"/>
              </a:lnSpc>
              <a:buNone/>
            </a:pPr>
            <a:r>
              <a:rPr lang="en-US" sz="1250" dirty="0">
                <a:solidFill>
                  <a:srgbClr val="9AA4B2"/>
                </a:solidFill>
                <a:latin typeface="Calibri" pitchFamily="34" charset="0"/>
                <a:ea typeface="Calibri" pitchFamily="34" charset="-122"/>
                <a:cs typeface="Calibri" pitchFamily="34" charset="-120"/>
              </a:rPr>
              <a:t>Scores events with device context — a threat to a controller differs from a printer.</a:t>
            </a:r>
            <a:endParaRPr lang="en-US" sz="1250" dirty="0"/>
          </a:p>
        </p:txBody>
      </p:sp>
      <p:sp>
        <p:nvSpPr>
          <p:cNvPr id="13" name="Shape 11"/>
          <p:cNvSpPr/>
          <p:nvPr/>
        </p:nvSpPr>
        <p:spPr>
          <a:xfrm>
            <a:off x="9966960" y="3602736"/>
            <a:ext cx="1463040" cy="329184"/>
          </a:xfrm>
          <a:prstGeom prst="roundRect">
            <a:avLst>
              <a:gd name="adj" fmla="val 50000"/>
            </a:avLst>
          </a:prstGeom>
          <a:solidFill>
            <a:srgbClr val="0D0F12"/>
          </a:solidFill>
          <a:ln w="12700">
            <a:solidFill>
              <a:srgbClr val="F5A623"/>
            </a:solidFill>
            <a:prstDash val="solid"/>
          </a:ln>
        </p:spPr>
      </p:sp>
      <p:sp>
        <p:nvSpPr>
          <p:cNvPr id="14" name="Text 12"/>
          <p:cNvSpPr/>
          <p:nvPr/>
        </p:nvSpPr>
        <p:spPr>
          <a:xfrm>
            <a:off x="9966960" y="3602736"/>
            <a:ext cx="1463040" cy="329184"/>
          </a:xfrm>
          <a:prstGeom prst="rect">
            <a:avLst/>
          </a:prstGeom>
          <a:noFill/>
          <a:ln/>
        </p:spPr>
        <p:txBody>
          <a:bodyPr wrap="square" lIns="0" tIns="0" rIns="0" bIns="0" rtlCol="0" anchor="ctr"/>
          <a:lstStyle/>
          <a:p>
            <a:pPr algn="ctr" indent="0" marL="0">
              <a:buNone/>
            </a:pPr>
            <a:r>
              <a:rPr lang="en-US" sz="1000" b="1" dirty="0">
                <a:solidFill>
                  <a:srgbClr val="F5A623"/>
                </a:solidFill>
                <a:latin typeface="Calibri" pitchFamily="34" charset="0"/>
                <a:ea typeface="Calibri" pitchFamily="34" charset="-122"/>
                <a:cs typeface="Calibri" pitchFamily="34" charset="-120"/>
              </a:rPr>
              <a:t>Real, maturing</a:t>
            </a:r>
            <a:endParaRPr lang="en-US" sz="1000" dirty="0"/>
          </a:p>
        </p:txBody>
      </p:sp>
      <p:sp>
        <p:nvSpPr>
          <p:cNvPr id="15" name="Shape 13"/>
          <p:cNvSpPr/>
          <p:nvPr/>
        </p:nvSpPr>
        <p:spPr>
          <a:xfrm>
            <a:off x="548640" y="4169664"/>
            <a:ext cx="11064240" cy="621792"/>
          </a:xfrm>
          <a:prstGeom prst="roundRect">
            <a:avLst>
              <a:gd name="adj" fmla="val 8824"/>
            </a:avLst>
          </a:prstGeom>
          <a:solidFill>
            <a:srgbClr val="181C22"/>
          </a:solidFill>
          <a:ln w="12700">
            <a:solidFill>
              <a:srgbClr val="2A2F38"/>
            </a:solidFill>
            <a:prstDash val="solid"/>
          </a:ln>
        </p:spPr>
      </p:sp>
      <p:sp>
        <p:nvSpPr>
          <p:cNvPr id="16" name="Text 14"/>
          <p:cNvSpPr/>
          <p:nvPr/>
        </p:nvSpPr>
        <p:spPr>
          <a:xfrm>
            <a:off x="822960" y="4169664"/>
            <a:ext cx="3017520" cy="621792"/>
          </a:xfrm>
          <a:prstGeom prst="rect">
            <a:avLst/>
          </a:prstGeom>
          <a:noFill/>
          <a:ln/>
        </p:spPr>
        <p:txBody>
          <a:bodyPr wrap="square" lIns="0" tIns="0" rIns="0" bIns="0" rtlCol="0" anchor="ctr"/>
          <a:lstStyle/>
          <a:p>
            <a:pPr indent="0" marL="0">
              <a:buNone/>
            </a:pPr>
            <a:r>
              <a:rPr lang="en-US" sz="1450" b="1" dirty="0">
                <a:solidFill>
                  <a:srgbClr val="EEF1F5"/>
                </a:solidFill>
                <a:latin typeface="Calibri" pitchFamily="34" charset="0"/>
                <a:ea typeface="Calibri" pitchFamily="34" charset="-122"/>
                <a:cs typeface="Calibri" pitchFamily="34" charset="-120"/>
              </a:rPr>
              <a:t>Memory (second brain)</a:t>
            </a:r>
            <a:endParaRPr lang="en-US" sz="1450" dirty="0"/>
          </a:p>
        </p:txBody>
      </p:sp>
      <p:sp>
        <p:nvSpPr>
          <p:cNvPr id="17" name="Text 15"/>
          <p:cNvSpPr/>
          <p:nvPr/>
        </p:nvSpPr>
        <p:spPr>
          <a:xfrm>
            <a:off x="3931920" y="4169664"/>
            <a:ext cx="5852160" cy="621792"/>
          </a:xfrm>
          <a:prstGeom prst="rect">
            <a:avLst/>
          </a:prstGeom>
          <a:noFill/>
          <a:ln/>
        </p:spPr>
        <p:txBody>
          <a:bodyPr wrap="square" lIns="0" tIns="0" rIns="0" bIns="0" rtlCol="0" anchor="ctr"/>
          <a:lstStyle/>
          <a:p>
            <a:pPr indent="0" marL="0">
              <a:lnSpc>
                <a:spcPts val="1500"/>
              </a:lnSpc>
              <a:buNone/>
            </a:pPr>
            <a:r>
              <a:rPr lang="en-US" sz="1250" dirty="0">
                <a:solidFill>
                  <a:srgbClr val="9AA4B2"/>
                </a:solidFill>
                <a:latin typeface="Calibri" pitchFamily="34" charset="0"/>
                <a:ea typeface="Calibri" pitchFamily="34" charset="-122"/>
                <a:cs typeface="Calibri" pitchFamily="34" charset="-120"/>
              </a:rPr>
              <a:t>Recalls what it has seen, so events aren't judged in isolation.</a:t>
            </a:r>
            <a:endParaRPr lang="en-US" sz="1250" dirty="0"/>
          </a:p>
        </p:txBody>
      </p:sp>
      <p:sp>
        <p:nvSpPr>
          <p:cNvPr id="18" name="Shape 16"/>
          <p:cNvSpPr/>
          <p:nvPr/>
        </p:nvSpPr>
        <p:spPr>
          <a:xfrm>
            <a:off x="9966960" y="4315968"/>
            <a:ext cx="1463040" cy="329184"/>
          </a:xfrm>
          <a:prstGeom prst="roundRect">
            <a:avLst>
              <a:gd name="adj" fmla="val 50000"/>
            </a:avLst>
          </a:prstGeom>
          <a:solidFill>
            <a:srgbClr val="0D0F12"/>
          </a:solidFill>
          <a:ln w="12700">
            <a:solidFill>
              <a:srgbClr val="F5A623"/>
            </a:solidFill>
            <a:prstDash val="solid"/>
          </a:ln>
        </p:spPr>
      </p:sp>
      <p:sp>
        <p:nvSpPr>
          <p:cNvPr id="19" name="Text 17"/>
          <p:cNvSpPr/>
          <p:nvPr/>
        </p:nvSpPr>
        <p:spPr>
          <a:xfrm>
            <a:off x="9966960" y="4315968"/>
            <a:ext cx="1463040" cy="329184"/>
          </a:xfrm>
          <a:prstGeom prst="rect">
            <a:avLst/>
          </a:prstGeom>
          <a:noFill/>
          <a:ln/>
        </p:spPr>
        <p:txBody>
          <a:bodyPr wrap="square" lIns="0" tIns="0" rIns="0" bIns="0" rtlCol="0" anchor="ctr"/>
          <a:lstStyle/>
          <a:p>
            <a:pPr algn="ctr" indent="0" marL="0">
              <a:buNone/>
            </a:pPr>
            <a:r>
              <a:rPr lang="en-US" sz="1000" b="1" dirty="0">
                <a:solidFill>
                  <a:srgbClr val="F5A623"/>
                </a:solidFill>
                <a:latin typeface="Calibri" pitchFamily="34" charset="0"/>
                <a:ea typeface="Calibri" pitchFamily="34" charset="-122"/>
                <a:cs typeface="Calibri" pitchFamily="34" charset="-120"/>
              </a:rPr>
              <a:t>Real, maturing</a:t>
            </a:r>
            <a:endParaRPr lang="en-US" sz="1000" dirty="0"/>
          </a:p>
        </p:txBody>
      </p:sp>
      <p:sp>
        <p:nvSpPr>
          <p:cNvPr id="20" name="Shape 18"/>
          <p:cNvSpPr/>
          <p:nvPr/>
        </p:nvSpPr>
        <p:spPr>
          <a:xfrm>
            <a:off x="548640" y="4882896"/>
            <a:ext cx="11064240" cy="621792"/>
          </a:xfrm>
          <a:prstGeom prst="roundRect">
            <a:avLst>
              <a:gd name="adj" fmla="val 8824"/>
            </a:avLst>
          </a:prstGeom>
          <a:solidFill>
            <a:srgbClr val="181C22"/>
          </a:solidFill>
          <a:ln w="12700">
            <a:solidFill>
              <a:srgbClr val="2A2F38"/>
            </a:solidFill>
            <a:prstDash val="solid"/>
          </a:ln>
        </p:spPr>
      </p:sp>
      <p:sp>
        <p:nvSpPr>
          <p:cNvPr id="21" name="Text 19"/>
          <p:cNvSpPr/>
          <p:nvPr/>
        </p:nvSpPr>
        <p:spPr>
          <a:xfrm>
            <a:off x="822960" y="4882896"/>
            <a:ext cx="3017520" cy="621792"/>
          </a:xfrm>
          <a:prstGeom prst="rect">
            <a:avLst/>
          </a:prstGeom>
          <a:noFill/>
          <a:ln/>
        </p:spPr>
        <p:txBody>
          <a:bodyPr wrap="square" lIns="0" tIns="0" rIns="0" bIns="0" rtlCol="0" anchor="ctr"/>
          <a:lstStyle/>
          <a:p>
            <a:pPr indent="0" marL="0">
              <a:buNone/>
            </a:pPr>
            <a:r>
              <a:rPr lang="en-US" sz="1450" b="1" dirty="0">
                <a:solidFill>
                  <a:srgbClr val="EEF1F5"/>
                </a:solidFill>
                <a:latin typeface="Calibri" pitchFamily="34" charset="0"/>
                <a:ea typeface="Calibri" pitchFamily="34" charset="-122"/>
                <a:cs typeface="Calibri" pitchFamily="34" charset="-120"/>
              </a:rPr>
              <a:t>Pattern learning (SIA)</a:t>
            </a:r>
            <a:endParaRPr lang="en-US" sz="1450" dirty="0"/>
          </a:p>
        </p:txBody>
      </p:sp>
      <p:sp>
        <p:nvSpPr>
          <p:cNvPr id="22" name="Text 20"/>
          <p:cNvSpPr/>
          <p:nvPr/>
        </p:nvSpPr>
        <p:spPr>
          <a:xfrm>
            <a:off x="3931920" y="4882896"/>
            <a:ext cx="5852160" cy="621792"/>
          </a:xfrm>
          <a:prstGeom prst="rect">
            <a:avLst/>
          </a:prstGeom>
          <a:noFill/>
          <a:ln/>
        </p:spPr>
        <p:txBody>
          <a:bodyPr wrap="square" lIns="0" tIns="0" rIns="0" bIns="0" rtlCol="0" anchor="ctr"/>
          <a:lstStyle/>
          <a:p>
            <a:pPr indent="0" marL="0">
              <a:lnSpc>
                <a:spcPts val="1500"/>
              </a:lnSpc>
              <a:buNone/>
            </a:pPr>
            <a:r>
              <a:rPr lang="en-US" sz="1250" dirty="0">
                <a:solidFill>
                  <a:srgbClr val="9AA4B2"/>
                </a:solidFill>
                <a:latin typeface="Calibri" pitchFamily="34" charset="0"/>
                <a:ea typeface="Calibri" pitchFamily="34" charset="-122"/>
                <a:cs typeface="Calibri" pitchFamily="34" charset="-120"/>
              </a:rPr>
              <a:t>Proposes new detection rules — held for human approval while it proves out.</a:t>
            </a:r>
            <a:endParaRPr lang="en-US" sz="1250" dirty="0"/>
          </a:p>
        </p:txBody>
      </p:sp>
      <p:sp>
        <p:nvSpPr>
          <p:cNvPr id="23" name="Shape 21"/>
          <p:cNvSpPr/>
          <p:nvPr/>
        </p:nvSpPr>
        <p:spPr>
          <a:xfrm>
            <a:off x="9966960" y="5029200"/>
            <a:ext cx="1463040" cy="329184"/>
          </a:xfrm>
          <a:prstGeom prst="roundRect">
            <a:avLst>
              <a:gd name="adj" fmla="val 50000"/>
            </a:avLst>
          </a:prstGeom>
          <a:solidFill>
            <a:srgbClr val="0D0F12"/>
          </a:solidFill>
          <a:ln w="12700">
            <a:solidFill>
              <a:srgbClr val="F5A623"/>
            </a:solidFill>
            <a:prstDash val="solid"/>
          </a:ln>
        </p:spPr>
      </p:sp>
      <p:sp>
        <p:nvSpPr>
          <p:cNvPr id="24" name="Text 22"/>
          <p:cNvSpPr/>
          <p:nvPr/>
        </p:nvSpPr>
        <p:spPr>
          <a:xfrm>
            <a:off x="9966960" y="5029200"/>
            <a:ext cx="1463040" cy="329184"/>
          </a:xfrm>
          <a:prstGeom prst="rect">
            <a:avLst/>
          </a:prstGeom>
          <a:noFill/>
          <a:ln/>
        </p:spPr>
        <p:txBody>
          <a:bodyPr wrap="square" lIns="0" tIns="0" rIns="0" bIns="0" rtlCol="0" anchor="ctr"/>
          <a:lstStyle/>
          <a:p>
            <a:pPr algn="ctr" indent="0" marL="0">
              <a:buNone/>
            </a:pPr>
            <a:r>
              <a:rPr lang="en-US" sz="1000" b="1" dirty="0">
                <a:solidFill>
                  <a:srgbClr val="F5A623"/>
                </a:solidFill>
                <a:latin typeface="Calibri" pitchFamily="34" charset="0"/>
                <a:ea typeface="Calibri" pitchFamily="34" charset="-122"/>
                <a:cs typeface="Calibri" pitchFamily="34" charset="-120"/>
              </a:rPr>
              <a:t>Human-gated</a:t>
            </a:r>
            <a:endParaRPr lang="en-US" sz="1000" dirty="0"/>
          </a:p>
        </p:txBody>
      </p:sp>
      <p:sp>
        <p:nvSpPr>
          <p:cNvPr id="25" name="Shape 23"/>
          <p:cNvSpPr/>
          <p:nvPr/>
        </p:nvSpPr>
        <p:spPr>
          <a:xfrm>
            <a:off x="548640" y="5596128"/>
            <a:ext cx="11064240" cy="621792"/>
          </a:xfrm>
          <a:prstGeom prst="roundRect">
            <a:avLst>
              <a:gd name="adj" fmla="val 8824"/>
            </a:avLst>
          </a:prstGeom>
          <a:solidFill>
            <a:srgbClr val="181C22"/>
          </a:solidFill>
          <a:ln w="12700">
            <a:solidFill>
              <a:srgbClr val="2A2F38"/>
            </a:solidFill>
            <a:prstDash val="solid"/>
          </a:ln>
        </p:spPr>
      </p:sp>
      <p:sp>
        <p:nvSpPr>
          <p:cNvPr id="26" name="Text 24"/>
          <p:cNvSpPr/>
          <p:nvPr/>
        </p:nvSpPr>
        <p:spPr>
          <a:xfrm>
            <a:off x="822960" y="5596128"/>
            <a:ext cx="3017520" cy="621792"/>
          </a:xfrm>
          <a:prstGeom prst="rect">
            <a:avLst/>
          </a:prstGeom>
          <a:noFill/>
          <a:ln/>
        </p:spPr>
        <p:txBody>
          <a:bodyPr wrap="square" lIns="0" tIns="0" rIns="0" bIns="0" rtlCol="0" anchor="ctr"/>
          <a:lstStyle/>
          <a:p>
            <a:pPr indent="0" marL="0">
              <a:buNone/>
            </a:pPr>
            <a:r>
              <a:rPr lang="en-US" sz="1450" b="1" dirty="0">
                <a:solidFill>
                  <a:srgbClr val="EEF1F5"/>
                </a:solidFill>
                <a:latin typeface="Calibri" pitchFamily="34" charset="0"/>
                <a:ea typeface="Calibri" pitchFamily="34" charset="-122"/>
                <a:cs typeface="Calibri" pitchFamily="34" charset="-120"/>
              </a:rPr>
              <a:t>Learning loop</a:t>
            </a:r>
            <a:endParaRPr lang="en-US" sz="1450" dirty="0"/>
          </a:p>
        </p:txBody>
      </p:sp>
      <p:sp>
        <p:nvSpPr>
          <p:cNvPr id="27" name="Text 25"/>
          <p:cNvSpPr/>
          <p:nvPr/>
        </p:nvSpPr>
        <p:spPr>
          <a:xfrm>
            <a:off x="3931920" y="5596128"/>
            <a:ext cx="5852160" cy="621792"/>
          </a:xfrm>
          <a:prstGeom prst="rect">
            <a:avLst/>
          </a:prstGeom>
          <a:noFill/>
          <a:ln/>
        </p:spPr>
        <p:txBody>
          <a:bodyPr wrap="square" lIns="0" tIns="0" rIns="0" bIns="0" rtlCol="0" anchor="ctr"/>
          <a:lstStyle/>
          <a:p>
            <a:pPr indent="0" marL="0">
              <a:lnSpc>
                <a:spcPts val="1500"/>
              </a:lnSpc>
              <a:buNone/>
            </a:pPr>
            <a:r>
              <a:rPr lang="en-US" sz="1250" dirty="0">
                <a:solidFill>
                  <a:srgbClr val="9AA4B2"/>
                </a:solidFill>
                <a:latin typeface="Calibri" pitchFamily="34" charset="0"/>
                <a:ea typeface="Calibri" pitchFamily="34" charset="-122"/>
                <a:cs typeface="Calibri" pitchFamily="34" charset="-120"/>
              </a:rPr>
              <a:t>Weights every signal by its proven accuracy over real outcomes.</a:t>
            </a:r>
            <a:endParaRPr lang="en-US" sz="1250" dirty="0"/>
          </a:p>
        </p:txBody>
      </p:sp>
      <p:sp>
        <p:nvSpPr>
          <p:cNvPr id="28" name="Shape 26"/>
          <p:cNvSpPr/>
          <p:nvPr/>
        </p:nvSpPr>
        <p:spPr>
          <a:xfrm>
            <a:off x="9966960" y="5742432"/>
            <a:ext cx="1463040" cy="329184"/>
          </a:xfrm>
          <a:prstGeom prst="roundRect">
            <a:avLst>
              <a:gd name="adj" fmla="val 50000"/>
            </a:avLst>
          </a:prstGeom>
          <a:solidFill>
            <a:srgbClr val="0D0F12"/>
          </a:solidFill>
          <a:ln w="12700">
            <a:solidFill>
              <a:srgbClr val="2FBF71"/>
            </a:solidFill>
            <a:prstDash val="solid"/>
          </a:ln>
        </p:spPr>
      </p:sp>
      <p:sp>
        <p:nvSpPr>
          <p:cNvPr id="29" name="Text 27"/>
          <p:cNvSpPr/>
          <p:nvPr/>
        </p:nvSpPr>
        <p:spPr>
          <a:xfrm>
            <a:off x="9966960" y="5742432"/>
            <a:ext cx="1463040" cy="329184"/>
          </a:xfrm>
          <a:prstGeom prst="rect">
            <a:avLst/>
          </a:prstGeom>
          <a:noFill/>
          <a:ln/>
        </p:spPr>
        <p:txBody>
          <a:bodyPr wrap="square" lIns="0" tIns="0" rIns="0" bIns="0" rtlCol="0" anchor="ctr"/>
          <a:lstStyle/>
          <a:p>
            <a:pPr algn="ctr" indent="0" marL="0">
              <a:buNone/>
            </a:pPr>
            <a:r>
              <a:rPr lang="en-US" sz="1000" b="1" dirty="0">
                <a:solidFill>
                  <a:srgbClr val="2FBF71"/>
                </a:solidFill>
                <a:latin typeface="Calibri" pitchFamily="34" charset="0"/>
                <a:ea typeface="Calibri" pitchFamily="34" charset="-122"/>
                <a:cs typeface="Calibri" pitchFamily="34" charset="-120"/>
              </a:rPr>
              <a:t>Real, working</a:t>
            </a:r>
            <a:endParaRPr lang="en-US" sz="1000" dirty="0"/>
          </a:p>
        </p:txBody>
      </p:sp>
      <p:sp>
        <p:nvSpPr>
          <p:cNvPr id="30" name="Text 28"/>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31" name="Text 29"/>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2FBF71"/>
                </a:solidFill>
                <a:latin typeface="Calibri" pitchFamily="34" charset="0"/>
                <a:ea typeface="Calibri" pitchFamily="34" charset="-122"/>
                <a:cs typeface="Calibri" pitchFamily="34" charset="-120"/>
              </a:rPr>
              <a:t>THE DIFFERENTIATOR</a:t>
            </a:r>
            <a:endParaRPr lang="en-US" sz="1400" dirty="0"/>
          </a:p>
        </p:txBody>
      </p:sp>
      <p:sp>
        <p:nvSpPr>
          <p:cNvPr id="3" name="Text 1"/>
          <p:cNvSpPr/>
          <p:nvPr/>
        </p:nvSpPr>
        <p:spPr>
          <a:xfrm>
            <a:off x="548640" y="914400"/>
            <a:ext cx="10972800" cy="1280160"/>
          </a:xfrm>
          <a:prstGeom prst="rect">
            <a:avLst/>
          </a:prstGeom>
          <a:noFill/>
          <a:ln/>
        </p:spPr>
        <p:txBody>
          <a:bodyPr wrap="square" rtlCol="0" anchor="ctr"/>
          <a:lstStyle/>
          <a:p>
            <a:pPr indent="0" marL="0">
              <a:lnSpc>
                <a:spcPts val="4400"/>
              </a:lnSpc>
              <a:buNone/>
            </a:pPr>
            <a:r>
              <a:rPr lang="en-US" sz="3800" b="1" dirty="0">
                <a:solidFill>
                  <a:srgbClr val="EEF1F5"/>
                </a:solidFill>
                <a:latin typeface="Century Schoolbook" pitchFamily="34" charset="0"/>
                <a:ea typeface="Century Schoolbook" pitchFamily="34" charset="-122"/>
                <a:cs typeface="Century Schoolbook" pitchFamily="34" charset="-120"/>
              </a:rPr>
              <a:t>Most tools report an action.
</a:t>
            </a:r>
            <a:pPr indent="0" marL="0">
              <a:lnSpc>
                <a:spcPts val="4400"/>
              </a:lnSpc>
              <a:buNone/>
            </a:pPr>
            <a:r>
              <a:rPr lang="en-US" sz="3800" b="1" dirty="0">
                <a:solidFill>
                  <a:srgbClr val="2FBF71"/>
                </a:solidFill>
                <a:latin typeface="Century Schoolbook" pitchFamily="34" charset="0"/>
                <a:ea typeface="Century Schoolbook" pitchFamily="34" charset="-122"/>
                <a:cs typeface="Century Schoolbook" pitchFamily="34" charset="-120"/>
              </a:rPr>
              <a:t>0g0 proves it worked.</a:t>
            </a:r>
            <a:endParaRPr lang="en-US" sz="3800" dirty="0"/>
          </a:p>
        </p:txBody>
      </p:sp>
      <p:sp>
        <p:nvSpPr>
          <p:cNvPr id="4" name="Text 2"/>
          <p:cNvSpPr/>
          <p:nvPr/>
        </p:nvSpPr>
        <p:spPr>
          <a:xfrm>
            <a:off x="548640" y="2651760"/>
            <a:ext cx="6766560" cy="1828800"/>
          </a:xfrm>
          <a:prstGeom prst="rect">
            <a:avLst/>
          </a:prstGeom>
          <a:noFill/>
          <a:ln/>
        </p:spPr>
        <p:txBody>
          <a:bodyPr wrap="square" rtlCol="0" anchor="ctr"/>
          <a:lstStyle/>
          <a:p>
            <a:pPr indent="0" marL="0">
              <a:lnSpc>
                <a:spcPts val="2500"/>
              </a:lnSpc>
              <a:buNone/>
            </a:pPr>
            <a:r>
              <a:rPr lang="en-US" sz="1700" dirty="0">
                <a:solidFill>
                  <a:srgbClr val="9AA4B2"/>
                </a:solidFill>
                <a:latin typeface="Calibri" pitchFamily="34" charset="0"/>
                <a:ea typeface="Calibri" pitchFamily="34" charset="-122"/>
                <a:cs typeface="Calibri" pitchFamily="34" charset="-120"/>
              </a:rPr>
              <a:t>Verify is the step almost no security product exposes. After acting, 0g0 re-checks and confirms — on each affected machine — that the threat is genuinely contained. It refuses to record success until it is proven. For an auditor, an operator, or an agency head, that is the difference between assurance and hope.</a:t>
            </a:r>
            <a:endParaRPr lang="en-US" sz="1700" dirty="0"/>
          </a:p>
        </p:txBody>
      </p:sp>
      <p:sp>
        <p:nvSpPr>
          <p:cNvPr id="5" name="Text 3"/>
          <p:cNvSpPr/>
          <p:nvPr/>
        </p:nvSpPr>
        <p:spPr>
          <a:xfrm>
            <a:off x="548640" y="4572000"/>
            <a:ext cx="6766560" cy="731520"/>
          </a:xfrm>
          <a:prstGeom prst="rect">
            <a:avLst/>
          </a:prstGeom>
          <a:noFill/>
          <a:ln/>
        </p:spPr>
        <p:txBody>
          <a:bodyPr wrap="square" rtlCol="0" anchor="ctr"/>
          <a:lstStyle/>
          <a:p>
            <a:pPr indent="0" marL="0">
              <a:lnSpc>
                <a:spcPts val="2400"/>
              </a:lnSpc>
              <a:buNone/>
            </a:pPr>
            <a:r>
              <a:rPr lang="en-US" sz="1900" b="1" i="1" dirty="0">
                <a:solidFill>
                  <a:srgbClr val="2FBF71"/>
                </a:solidFill>
                <a:latin typeface="Century Schoolbook" pitchFamily="34" charset="0"/>
                <a:ea typeface="Century Schoolbook" pitchFamily="34" charset="-122"/>
                <a:cs typeface="Century Schoolbook" pitchFamily="34" charset="-120"/>
              </a:rPr>
              <a:t>“Not ‘we attempted containment’ — ‘containment confirmed.’”</a:t>
            </a:r>
            <a:endParaRPr lang="en-US" sz="1900" dirty="0"/>
          </a:p>
        </p:txBody>
      </p:sp>
      <p:sp>
        <p:nvSpPr>
          <p:cNvPr id="6" name="Shape 4"/>
          <p:cNvSpPr/>
          <p:nvPr/>
        </p:nvSpPr>
        <p:spPr>
          <a:xfrm>
            <a:off x="7772400" y="2468880"/>
            <a:ext cx="3840480" cy="3291840"/>
          </a:xfrm>
          <a:prstGeom prst="roundRect">
            <a:avLst>
              <a:gd name="adj" fmla="val 2778"/>
            </a:avLst>
          </a:prstGeom>
          <a:solidFill>
            <a:srgbClr val="181C22"/>
          </a:solidFill>
          <a:ln w="25400">
            <a:solidFill>
              <a:srgbClr val="2FBF71"/>
            </a:solidFill>
            <a:prstDash val="solid"/>
          </a:ln>
        </p:spPr>
      </p:sp>
      <p:sp>
        <p:nvSpPr>
          <p:cNvPr id="7" name="Shape 5"/>
          <p:cNvSpPr/>
          <p:nvPr/>
        </p:nvSpPr>
        <p:spPr>
          <a:xfrm>
            <a:off x="9281160" y="2880360"/>
            <a:ext cx="822960" cy="822960"/>
          </a:xfrm>
          <a:prstGeom prst="ellipse">
            <a:avLst/>
          </a:prstGeom>
          <a:solidFill>
            <a:srgbClr val="2FBF71"/>
          </a:solidFill>
          <a:ln/>
        </p:spPr>
      </p:sp>
      <p:sp>
        <p:nvSpPr>
          <p:cNvPr id="8" name="Text 6"/>
          <p:cNvSpPr/>
          <p:nvPr/>
        </p:nvSpPr>
        <p:spPr>
          <a:xfrm>
            <a:off x="9281160" y="2880360"/>
            <a:ext cx="822960" cy="822960"/>
          </a:xfrm>
          <a:prstGeom prst="rect">
            <a:avLst/>
          </a:prstGeom>
          <a:noFill/>
          <a:ln/>
        </p:spPr>
        <p:txBody>
          <a:bodyPr wrap="square" lIns="0" tIns="0" rIns="0" bIns="0" rtlCol="0" anchor="ctr"/>
          <a:lstStyle/>
          <a:p>
            <a:pPr algn="ctr" indent="0" marL="0">
              <a:buNone/>
            </a:pPr>
            <a:r>
              <a:rPr lang="en-US" sz="3400" b="1" dirty="0">
                <a:solidFill>
                  <a:srgbClr val="0D0F12"/>
                </a:solidFill>
                <a:latin typeface="Calibri" pitchFamily="34" charset="0"/>
                <a:ea typeface="Calibri" pitchFamily="34" charset="-122"/>
                <a:cs typeface="Calibri" pitchFamily="34" charset="-120"/>
              </a:rPr>
              <a:t>✓</a:t>
            </a:r>
            <a:endParaRPr lang="en-US" sz="3400" dirty="0"/>
          </a:p>
        </p:txBody>
      </p:sp>
      <p:sp>
        <p:nvSpPr>
          <p:cNvPr id="9" name="Text 7"/>
          <p:cNvSpPr/>
          <p:nvPr/>
        </p:nvSpPr>
        <p:spPr>
          <a:xfrm>
            <a:off x="7955280" y="3886200"/>
            <a:ext cx="3474720" cy="365760"/>
          </a:xfrm>
          <a:prstGeom prst="rect">
            <a:avLst/>
          </a:prstGeom>
          <a:noFill/>
          <a:ln/>
        </p:spPr>
        <p:txBody>
          <a:bodyPr wrap="square" lIns="0" tIns="0" rIns="0" bIns="0" rtlCol="0" anchor="ctr"/>
          <a:lstStyle/>
          <a:p>
            <a:pPr algn="ctr" indent="0" marL="0">
              <a:buNone/>
            </a:pPr>
            <a:r>
              <a:rPr lang="en-US" sz="1500" b="1" spc="100" kern="0" dirty="0">
                <a:solidFill>
                  <a:srgbClr val="2FBF71"/>
                </a:solidFill>
                <a:latin typeface="Calibri" pitchFamily="34" charset="0"/>
                <a:ea typeface="Calibri" pitchFamily="34" charset="-122"/>
                <a:cs typeface="Calibri" pitchFamily="34" charset="-120"/>
              </a:rPr>
              <a:t>CONTAINMENT VERIFIED</a:t>
            </a:r>
            <a:endParaRPr lang="en-US" sz="1500" dirty="0"/>
          </a:p>
        </p:txBody>
      </p:sp>
      <p:sp>
        <p:nvSpPr>
          <p:cNvPr id="10" name="Text 8"/>
          <p:cNvSpPr/>
          <p:nvPr/>
        </p:nvSpPr>
        <p:spPr>
          <a:xfrm>
            <a:off x="7955280" y="4343400"/>
            <a:ext cx="3474720" cy="1280160"/>
          </a:xfrm>
          <a:prstGeom prst="rect">
            <a:avLst/>
          </a:prstGeom>
          <a:noFill/>
          <a:ln/>
        </p:spPr>
        <p:txBody>
          <a:bodyPr wrap="square" lIns="0" tIns="0" rIns="0" bIns="0" rtlCol="0" anchor="ctr"/>
          <a:lstStyle/>
          <a:p>
            <a:pPr algn="ctr" indent="0" marL="0">
              <a:lnSpc>
                <a:spcPts val="2200"/>
              </a:lnSpc>
              <a:buNone/>
            </a:pPr>
            <a:r>
              <a:rPr lang="en-US" sz="1300" dirty="0">
                <a:solidFill>
                  <a:srgbClr val="9AA4B2"/>
                </a:solidFill>
                <a:latin typeface="Calibri" pitchFamily="34" charset="0"/>
                <a:ea typeface="Calibri" pitchFamily="34" charset="-122"/>
                <a:cs typeface="Calibri" pitchFamily="34" charset="-120"/>
              </a:rPr>
              <a:t>Rule applied</a:t>
            </a:r>
            <a:endParaRPr lang="en-US" sz="1300" dirty="0"/>
          </a:p>
          <a:p>
            <a:pPr algn="ctr" indent="0" marL="0">
              <a:lnSpc>
                <a:spcPts val="2200"/>
              </a:lnSpc>
              <a:buNone/>
            </a:pPr>
            <a:r>
              <a:rPr lang="en-US" sz="1300" dirty="0">
                <a:solidFill>
                  <a:srgbClr val="9AA4B2"/>
                </a:solidFill>
                <a:latin typeface="Calibri" pitchFamily="34" charset="0"/>
                <a:ea typeface="Calibri" pitchFamily="34" charset="-122"/>
                <a:cs typeface="Calibri" pitchFamily="34" charset="-120"/>
              </a:rPr>
              <a:t>Traffic stopped</a:t>
            </a:r>
            <a:endParaRPr lang="en-US" sz="1300" dirty="0"/>
          </a:p>
          <a:p>
            <a:pPr algn="ctr" indent="0" marL="0">
              <a:lnSpc>
                <a:spcPts val="2200"/>
              </a:lnSpc>
              <a:buNone/>
            </a:pPr>
            <a:r>
              <a:rPr lang="en-US" sz="1300" dirty="0">
                <a:solidFill>
                  <a:srgbClr val="9AA4B2"/>
                </a:solidFill>
                <a:latin typeface="Calibri" pitchFamily="34" charset="0"/>
                <a:ea typeface="Calibri" pitchFamily="34" charset="-122"/>
                <a:cs typeface="Calibri" pitchFamily="34" charset="-120"/>
              </a:rPr>
              <a:t>Confirmed per host</a:t>
            </a:r>
            <a:endParaRPr lang="en-US" sz="1300" dirty="0"/>
          </a:p>
          <a:p>
            <a:pPr algn="ctr" indent="0" marL="0">
              <a:lnSpc>
                <a:spcPts val="2200"/>
              </a:lnSpc>
              <a:buNone/>
            </a:pPr>
            <a:r>
              <a:rPr lang="en-US" sz="1300" dirty="0">
                <a:solidFill>
                  <a:srgbClr val="9AA4B2"/>
                </a:solidFill>
                <a:latin typeface="Calibri" pitchFamily="34" charset="0"/>
                <a:ea typeface="Calibri" pitchFamily="34" charset="-122"/>
                <a:cs typeface="Calibri" pitchFamily="34" charset="-120"/>
              </a:rPr>
              <a:t>Threat contained</a:t>
            </a:r>
            <a:endParaRPr lang="en-US" sz="1300" dirty="0"/>
          </a:p>
        </p:txBody>
      </p:sp>
      <p:sp>
        <p:nvSpPr>
          <p:cNvPr id="11" name="Text 9"/>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2" name="Text 10"/>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DEFENCE IN DEPTH</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The network, every machine, the whole fleet.</a:t>
            </a:r>
            <a:endParaRPr lang="en-US" sz="3200" dirty="0"/>
          </a:p>
        </p:txBody>
      </p:sp>
      <p:sp>
        <p:nvSpPr>
          <p:cNvPr id="4" name="Shape 2"/>
          <p:cNvSpPr/>
          <p:nvPr/>
        </p:nvSpPr>
        <p:spPr>
          <a:xfrm>
            <a:off x="548640" y="2011680"/>
            <a:ext cx="11064240" cy="1207008"/>
          </a:xfrm>
          <a:prstGeom prst="roundRect">
            <a:avLst>
              <a:gd name="adj" fmla="val 6061"/>
            </a:avLst>
          </a:prstGeom>
          <a:solidFill>
            <a:srgbClr val="181C22"/>
          </a:solidFill>
          <a:ln w="12700">
            <a:solidFill>
              <a:srgbClr val="2A2F38"/>
            </a:solidFill>
            <a:prstDash val="solid"/>
          </a:ln>
        </p:spPr>
      </p:sp>
      <p:sp>
        <p:nvSpPr>
          <p:cNvPr id="5" name="Text 3"/>
          <p:cNvSpPr/>
          <p:nvPr/>
        </p:nvSpPr>
        <p:spPr>
          <a:xfrm>
            <a:off x="914400" y="2212848"/>
            <a:ext cx="2926080" cy="777240"/>
          </a:xfrm>
          <a:prstGeom prst="rect">
            <a:avLst/>
          </a:prstGeom>
          <a:noFill/>
          <a:ln/>
        </p:spPr>
        <p:txBody>
          <a:bodyPr wrap="square" lIns="0" tIns="0" rIns="0" bIns="0" rtlCol="0" anchor="ctr"/>
          <a:lstStyle/>
          <a:p>
            <a:pPr indent="0" marL="0">
              <a:buNone/>
            </a:pPr>
            <a:r>
              <a:rPr lang="en-US" sz="1900" b="1" dirty="0">
                <a:solidFill>
                  <a:srgbClr val="F5A623"/>
                </a:solidFill>
                <a:latin typeface="Century Schoolbook" pitchFamily="34" charset="0"/>
                <a:ea typeface="Century Schoolbook" pitchFamily="34" charset="-122"/>
                <a:cs typeface="Century Schoolbook" pitchFamily="34" charset="-120"/>
              </a:rPr>
              <a:t>The appliance</a:t>
            </a:r>
            <a:endParaRPr lang="en-US" sz="1900" dirty="0"/>
          </a:p>
        </p:txBody>
      </p:sp>
      <p:sp>
        <p:nvSpPr>
          <p:cNvPr id="6" name="Text 4"/>
          <p:cNvSpPr/>
          <p:nvPr/>
        </p:nvSpPr>
        <p:spPr>
          <a:xfrm>
            <a:off x="3931920" y="2194560"/>
            <a:ext cx="5669280" cy="868680"/>
          </a:xfrm>
          <a:prstGeom prst="rect">
            <a:avLst/>
          </a:prstGeom>
          <a:noFill/>
          <a:ln/>
        </p:spPr>
        <p:txBody>
          <a:bodyPr wrap="square" lIns="0" tIns="0" rIns="0" bIns="0" rtlCol="0" anchor="ctr"/>
          <a:lstStyle/>
          <a:p>
            <a:pPr indent="0" marL="0">
              <a:lnSpc>
                <a:spcPts val="1800"/>
              </a:lnSpc>
              <a:buNone/>
            </a:pPr>
            <a:r>
              <a:rPr lang="en-US" sz="1350" dirty="0">
                <a:solidFill>
                  <a:srgbClr val="9AA4B2"/>
                </a:solidFill>
                <a:latin typeface="Calibri" pitchFamily="34" charset="0"/>
                <a:ea typeface="Calibri" pitchFamily="34" charset="-122"/>
                <a:cs typeface="Calibri" pitchFamily="34" charset="-120"/>
              </a:rPr>
              <a:t>Watches the entire network — traffic, DNS, URLs, and devices — from one on-premise box. The central brain.</a:t>
            </a:r>
            <a:endParaRPr lang="en-US" sz="1350" dirty="0"/>
          </a:p>
        </p:txBody>
      </p:sp>
      <p:sp>
        <p:nvSpPr>
          <p:cNvPr id="7" name="Shape 5"/>
          <p:cNvSpPr/>
          <p:nvPr/>
        </p:nvSpPr>
        <p:spPr>
          <a:xfrm>
            <a:off x="9829800" y="2395728"/>
            <a:ext cx="1554480" cy="438912"/>
          </a:xfrm>
          <a:prstGeom prst="roundRect">
            <a:avLst>
              <a:gd name="adj" fmla="val 12500"/>
            </a:avLst>
          </a:prstGeom>
          <a:solidFill>
            <a:srgbClr val="0D0F12"/>
          </a:solidFill>
          <a:ln w="12700">
            <a:solidFill>
              <a:srgbClr val="F5A623"/>
            </a:solidFill>
            <a:prstDash val="solid"/>
          </a:ln>
        </p:spPr>
      </p:sp>
      <p:sp>
        <p:nvSpPr>
          <p:cNvPr id="8" name="Text 6"/>
          <p:cNvSpPr/>
          <p:nvPr/>
        </p:nvSpPr>
        <p:spPr>
          <a:xfrm>
            <a:off x="9829800" y="2395728"/>
            <a:ext cx="1554480" cy="438912"/>
          </a:xfrm>
          <a:prstGeom prst="rect">
            <a:avLst/>
          </a:prstGeom>
          <a:noFill/>
          <a:ln/>
        </p:spPr>
        <p:txBody>
          <a:bodyPr wrap="square" lIns="0" tIns="0" rIns="0" bIns="0" rtlCol="0" anchor="ctr"/>
          <a:lstStyle/>
          <a:p>
            <a:pPr algn="ctr" indent="0" marL="0">
              <a:buNone/>
            </a:pPr>
            <a:r>
              <a:rPr lang="en-US" sz="1100" b="1" dirty="0">
                <a:solidFill>
                  <a:srgbClr val="F5A623"/>
                </a:solidFill>
                <a:latin typeface="Calibri" pitchFamily="34" charset="0"/>
                <a:ea typeface="Calibri" pitchFamily="34" charset="-122"/>
                <a:cs typeface="Calibri" pitchFamily="34" charset="-120"/>
              </a:rPr>
              <a:t>Ring 1 · Network</a:t>
            </a:r>
            <a:endParaRPr lang="en-US" sz="1100" dirty="0"/>
          </a:p>
        </p:txBody>
      </p:sp>
      <p:sp>
        <p:nvSpPr>
          <p:cNvPr id="9" name="Shape 7"/>
          <p:cNvSpPr/>
          <p:nvPr/>
        </p:nvSpPr>
        <p:spPr>
          <a:xfrm>
            <a:off x="548640" y="3383280"/>
            <a:ext cx="11064240" cy="1207008"/>
          </a:xfrm>
          <a:prstGeom prst="roundRect">
            <a:avLst>
              <a:gd name="adj" fmla="val 6061"/>
            </a:avLst>
          </a:prstGeom>
          <a:solidFill>
            <a:srgbClr val="181C22"/>
          </a:solidFill>
          <a:ln w="12700">
            <a:solidFill>
              <a:srgbClr val="2A2F38"/>
            </a:solidFill>
            <a:prstDash val="solid"/>
          </a:ln>
        </p:spPr>
      </p:sp>
      <p:sp>
        <p:nvSpPr>
          <p:cNvPr id="10" name="Text 8"/>
          <p:cNvSpPr/>
          <p:nvPr/>
        </p:nvSpPr>
        <p:spPr>
          <a:xfrm>
            <a:off x="914400" y="3584448"/>
            <a:ext cx="2926080" cy="777240"/>
          </a:xfrm>
          <a:prstGeom prst="rect">
            <a:avLst/>
          </a:prstGeom>
          <a:noFill/>
          <a:ln/>
        </p:spPr>
        <p:txBody>
          <a:bodyPr wrap="square" lIns="0" tIns="0" rIns="0" bIns="0" rtlCol="0" anchor="ctr"/>
          <a:lstStyle/>
          <a:p>
            <a:pPr indent="0" marL="0">
              <a:buNone/>
            </a:pPr>
            <a:r>
              <a:rPr lang="en-US" sz="1900" b="1" dirty="0">
                <a:solidFill>
                  <a:srgbClr val="F5A623"/>
                </a:solidFill>
                <a:latin typeface="Century Schoolbook" pitchFamily="34" charset="0"/>
                <a:ea typeface="Century Schoolbook" pitchFamily="34" charset="-122"/>
                <a:cs typeface="Century Schoolbook" pitchFamily="34" charset="-120"/>
              </a:rPr>
              <a:t>The endpoints</a:t>
            </a:r>
            <a:endParaRPr lang="en-US" sz="1900" dirty="0"/>
          </a:p>
        </p:txBody>
      </p:sp>
      <p:sp>
        <p:nvSpPr>
          <p:cNvPr id="11" name="Text 9"/>
          <p:cNvSpPr/>
          <p:nvPr/>
        </p:nvSpPr>
        <p:spPr>
          <a:xfrm>
            <a:off x="3931920" y="3566160"/>
            <a:ext cx="5669280" cy="868680"/>
          </a:xfrm>
          <a:prstGeom prst="rect">
            <a:avLst/>
          </a:prstGeom>
          <a:noFill/>
          <a:ln/>
        </p:spPr>
        <p:txBody>
          <a:bodyPr wrap="square" lIns="0" tIns="0" rIns="0" bIns="0" rtlCol="0" anchor="ctr"/>
          <a:lstStyle/>
          <a:p>
            <a:pPr indent="0" marL="0">
              <a:lnSpc>
                <a:spcPts val="1800"/>
              </a:lnSpc>
              <a:buNone/>
            </a:pPr>
            <a:r>
              <a:rPr lang="en-US" sz="1350" dirty="0">
                <a:solidFill>
                  <a:srgbClr val="9AA4B2"/>
                </a:solidFill>
                <a:latin typeface="Calibri" pitchFamily="34" charset="0"/>
                <a:ea typeface="Calibri" pitchFamily="34" charset="-122"/>
                <a:cs typeface="Calibri" pitchFamily="34" charset="-120"/>
              </a:rPr>
              <a:t>A lightweight agent on each computer contains threats on the machine itself, verified per host, without cutting off legitimate connectivity.</a:t>
            </a:r>
            <a:endParaRPr lang="en-US" sz="1350" dirty="0"/>
          </a:p>
        </p:txBody>
      </p:sp>
      <p:sp>
        <p:nvSpPr>
          <p:cNvPr id="12" name="Shape 10"/>
          <p:cNvSpPr/>
          <p:nvPr/>
        </p:nvSpPr>
        <p:spPr>
          <a:xfrm>
            <a:off x="9829800" y="3767328"/>
            <a:ext cx="1554480" cy="438912"/>
          </a:xfrm>
          <a:prstGeom prst="roundRect">
            <a:avLst>
              <a:gd name="adj" fmla="val 12500"/>
            </a:avLst>
          </a:prstGeom>
          <a:solidFill>
            <a:srgbClr val="0D0F12"/>
          </a:solidFill>
          <a:ln w="12700">
            <a:solidFill>
              <a:srgbClr val="F5A623"/>
            </a:solidFill>
            <a:prstDash val="solid"/>
          </a:ln>
        </p:spPr>
      </p:sp>
      <p:sp>
        <p:nvSpPr>
          <p:cNvPr id="13" name="Text 11"/>
          <p:cNvSpPr/>
          <p:nvPr/>
        </p:nvSpPr>
        <p:spPr>
          <a:xfrm>
            <a:off x="9829800" y="3767328"/>
            <a:ext cx="1554480" cy="438912"/>
          </a:xfrm>
          <a:prstGeom prst="rect">
            <a:avLst/>
          </a:prstGeom>
          <a:noFill/>
          <a:ln/>
        </p:spPr>
        <p:txBody>
          <a:bodyPr wrap="square" lIns="0" tIns="0" rIns="0" bIns="0" rtlCol="0" anchor="ctr"/>
          <a:lstStyle/>
          <a:p>
            <a:pPr algn="ctr" indent="0" marL="0">
              <a:buNone/>
            </a:pPr>
            <a:r>
              <a:rPr lang="en-US" sz="1100" b="1" dirty="0">
                <a:solidFill>
                  <a:srgbClr val="F5A623"/>
                </a:solidFill>
                <a:latin typeface="Calibri" pitchFamily="34" charset="0"/>
                <a:ea typeface="Calibri" pitchFamily="34" charset="-122"/>
                <a:cs typeface="Calibri" pitchFamily="34" charset="-120"/>
              </a:rPr>
              <a:t>Ring 3 · Endpoint</a:t>
            </a:r>
            <a:endParaRPr lang="en-US" sz="1100" dirty="0"/>
          </a:p>
        </p:txBody>
      </p:sp>
      <p:sp>
        <p:nvSpPr>
          <p:cNvPr id="14" name="Shape 12"/>
          <p:cNvSpPr/>
          <p:nvPr/>
        </p:nvSpPr>
        <p:spPr>
          <a:xfrm>
            <a:off x="548640" y="4754880"/>
            <a:ext cx="11064240" cy="1207008"/>
          </a:xfrm>
          <a:prstGeom prst="roundRect">
            <a:avLst>
              <a:gd name="adj" fmla="val 6061"/>
            </a:avLst>
          </a:prstGeom>
          <a:solidFill>
            <a:srgbClr val="181C22"/>
          </a:solidFill>
          <a:ln w="12700">
            <a:solidFill>
              <a:srgbClr val="2A2F38"/>
            </a:solidFill>
            <a:prstDash val="solid"/>
          </a:ln>
        </p:spPr>
      </p:sp>
      <p:sp>
        <p:nvSpPr>
          <p:cNvPr id="15" name="Text 13"/>
          <p:cNvSpPr/>
          <p:nvPr/>
        </p:nvSpPr>
        <p:spPr>
          <a:xfrm>
            <a:off x="914400" y="4956048"/>
            <a:ext cx="2926080" cy="777240"/>
          </a:xfrm>
          <a:prstGeom prst="rect">
            <a:avLst/>
          </a:prstGeom>
          <a:noFill/>
          <a:ln/>
        </p:spPr>
        <p:txBody>
          <a:bodyPr wrap="square" lIns="0" tIns="0" rIns="0" bIns="0" rtlCol="0" anchor="ctr"/>
          <a:lstStyle/>
          <a:p>
            <a:pPr indent="0" marL="0">
              <a:buNone/>
            </a:pPr>
            <a:r>
              <a:rPr lang="en-US" sz="1900" b="1" dirty="0">
                <a:solidFill>
                  <a:srgbClr val="F5A623"/>
                </a:solidFill>
                <a:latin typeface="Century Schoolbook" pitchFamily="34" charset="0"/>
                <a:ea typeface="Century Schoolbook" pitchFamily="34" charset="-122"/>
                <a:cs typeface="Century Schoolbook" pitchFamily="34" charset="-120"/>
              </a:rPr>
              <a:t>The mesh</a:t>
            </a:r>
            <a:endParaRPr lang="en-US" sz="1900" dirty="0"/>
          </a:p>
        </p:txBody>
      </p:sp>
      <p:sp>
        <p:nvSpPr>
          <p:cNvPr id="16" name="Text 14"/>
          <p:cNvSpPr/>
          <p:nvPr/>
        </p:nvSpPr>
        <p:spPr>
          <a:xfrm>
            <a:off x="3931920" y="4937760"/>
            <a:ext cx="5669280" cy="868680"/>
          </a:xfrm>
          <a:prstGeom prst="rect">
            <a:avLst/>
          </a:prstGeom>
          <a:noFill/>
          <a:ln/>
        </p:spPr>
        <p:txBody>
          <a:bodyPr wrap="square" lIns="0" tIns="0" rIns="0" bIns="0" rtlCol="0" anchor="ctr"/>
          <a:lstStyle/>
          <a:p>
            <a:pPr indent="0" marL="0">
              <a:lnSpc>
                <a:spcPts val="1800"/>
              </a:lnSpc>
              <a:buNone/>
            </a:pPr>
            <a:r>
              <a:rPr lang="en-US" sz="1350" dirty="0">
                <a:solidFill>
                  <a:srgbClr val="9AA4B2"/>
                </a:solidFill>
                <a:latin typeface="Calibri" pitchFamily="34" charset="0"/>
                <a:ea typeface="Calibri" pitchFamily="34" charset="-122"/>
                <a:cs typeface="Calibri" pitchFamily="34" charset="-120"/>
              </a:rPr>
              <a:t>When one machine is compromised, the fleet refuses the threat together — the network defends itself, with no managed switch required.</a:t>
            </a:r>
            <a:endParaRPr lang="en-US" sz="1350" dirty="0"/>
          </a:p>
        </p:txBody>
      </p:sp>
      <p:sp>
        <p:nvSpPr>
          <p:cNvPr id="17" name="Shape 15"/>
          <p:cNvSpPr/>
          <p:nvPr/>
        </p:nvSpPr>
        <p:spPr>
          <a:xfrm>
            <a:off x="9829800" y="5138928"/>
            <a:ext cx="1554480" cy="438912"/>
          </a:xfrm>
          <a:prstGeom prst="roundRect">
            <a:avLst>
              <a:gd name="adj" fmla="val 12500"/>
            </a:avLst>
          </a:prstGeom>
          <a:solidFill>
            <a:srgbClr val="0D0F12"/>
          </a:solidFill>
          <a:ln w="12700">
            <a:solidFill>
              <a:srgbClr val="F5A623"/>
            </a:solidFill>
            <a:prstDash val="solid"/>
          </a:ln>
        </p:spPr>
      </p:sp>
      <p:sp>
        <p:nvSpPr>
          <p:cNvPr id="18" name="Text 16"/>
          <p:cNvSpPr/>
          <p:nvPr/>
        </p:nvSpPr>
        <p:spPr>
          <a:xfrm>
            <a:off x="9829800" y="5138928"/>
            <a:ext cx="1554480" cy="438912"/>
          </a:xfrm>
          <a:prstGeom prst="rect">
            <a:avLst/>
          </a:prstGeom>
          <a:noFill/>
          <a:ln/>
        </p:spPr>
        <p:txBody>
          <a:bodyPr wrap="square" lIns="0" tIns="0" rIns="0" bIns="0" rtlCol="0" anchor="ctr"/>
          <a:lstStyle/>
          <a:p>
            <a:pPr algn="ctr" indent="0" marL="0">
              <a:buNone/>
            </a:pPr>
            <a:r>
              <a:rPr lang="en-US" sz="1100" b="1" dirty="0">
                <a:solidFill>
                  <a:srgbClr val="F5A623"/>
                </a:solidFill>
                <a:latin typeface="Calibri" pitchFamily="34" charset="0"/>
                <a:ea typeface="Calibri" pitchFamily="34" charset="-122"/>
                <a:cs typeface="Calibri" pitchFamily="34" charset="-120"/>
              </a:rPr>
              <a:t>Ring 2 · Lateral</a:t>
            </a:r>
            <a:endParaRPr lang="en-US" sz="1100" dirty="0"/>
          </a:p>
        </p:txBody>
      </p:sp>
      <p:sp>
        <p:nvSpPr>
          <p:cNvPr id="19" name="Text 17"/>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20" name="Text 18"/>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ILLUSTRATIVE SCENARIOS</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How the loop is meant to operate.</a:t>
            </a:r>
            <a:endParaRPr lang="en-US" sz="3200" dirty="0"/>
          </a:p>
        </p:txBody>
      </p:sp>
      <p:sp>
        <p:nvSpPr>
          <p:cNvPr id="4" name="Text 2"/>
          <p:cNvSpPr/>
          <p:nvPr/>
        </p:nvSpPr>
        <p:spPr>
          <a:xfrm>
            <a:off x="548640" y="1691640"/>
            <a:ext cx="10972800" cy="457200"/>
          </a:xfrm>
          <a:prstGeom prst="rect">
            <a:avLst/>
          </a:prstGeom>
          <a:noFill/>
          <a:ln/>
        </p:spPr>
        <p:txBody>
          <a:bodyPr wrap="square" rtlCol="0" anchor="ctr"/>
          <a:lstStyle/>
          <a:p>
            <a:pPr indent="0" marL="0">
              <a:buNone/>
            </a:pPr>
            <a:r>
              <a:rPr lang="en-US" sz="1300" i="1" dirty="0">
                <a:solidFill>
                  <a:srgbClr val="6B7480"/>
                </a:solidFill>
                <a:latin typeface="Calibri" pitchFamily="34" charset="0"/>
                <a:ea typeface="Calibri" pitchFamily="34" charset="-122"/>
                <a:cs typeface="Calibri" pitchFamily="34" charset="-120"/>
              </a:rPr>
              <a:t>Illustrative — representative of the incident types 0g0 is designed to handle, not published case studies or performance guarantees.</a:t>
            </a:r>
            <a:endParaRPr lang="en-US" sz="1300" dirty="0"/>
          </a:p>
        </p:txBody>
      </p:sp>
      <p:sp>
        <p:nvSpPr>
          <p:cNvPr id="5" name="Shape 3"/>
          <p:cNvSpPr/>
          <p:nvPr/>
        </p:nvSpPr>
        <p:spPr>
          <a:xfrm>
            <a:off x="548640" y="2286000"/>
            <a:ext cx="3520440" cy="3291840"/>
          </a:xfrm>
          <a:prstGeom prst="roundRect">
            <a:avLst>
              <a:gd name="adj" fmla="val 2222"/>
            </a:avLst>
          </a:prstGeom>
          <a:solidFill>
            <a:srgbClr val="181C22"/>
          </a:solidFill>
          <a:ln w="12700">
            <a:solidFill>
              <a:srgbClr val="2A2F38"/>
            </a:solidFill>
            <a:prstDash val="solid"/>
          </a:ln>
        </p:spPr>
      </p:sp>
      <p:sp>
        <p:nvSpPr>
          <p:cNvPr id="6" name="Text 4"/>
          <p:cNvSpPr/>
          <p:nvPr/>
        </p:nvSpPr>
        <p:spPr>
          <a:xfrm>
            <a:off x="822960" y="2514600"/>
            <a:ext cx="3017520" cy="320040"/>
          </a:xfrm>
          <a:prstGeom prst="rect">
            <a:avLst/>
          </a:prstGeom>
          <a:noFill/>
          <a:ln/>
        </p:spPr>
        <p:txBody>
          <a:bodyPr wrap="square" lIns="0" tIns="0" rIns="0" bIns="0" rtlCol="0" anchor="ctr"/>
          <a:lstStyle/>
          <a:p>
            <a:pPr indent="0" marL="0">
              <a:buNone/>
            </a:pPr>
            <a:r>
              <a:rPr lang="en-US" sz="1200" b="1" spc="100" kern="0" dirty="0">
                <a:solidFill>
                  <a:srgbClr val="F5A623"/>
                </a:solidFill>
                <a:latin typeface="Calibri" pitchFamily="34" charset="0"/>
                <a:ea typeface="Calibri" pitchFamily="34" charset="-122"/>
                <a:cs typeface="Calibri" pitchFamily="34" charset="-120"/>
              </a:rPr>
              <a:t>COUNTY GOVERNMENT</a:t>
            </a:r>
            <a:endParaRPr lang="en-US" sz="1200" dirty="0"/>
          </a:p>
        </p:txBody>
      </p:sp>
      <p:sp>
        <p:nvSpPr>
          <p:cNvPr id="7" name="Text 5"/>
          <p:cNvSpPr/>
          <p:nvPr/>
        </p:nvSpPr>
        <p:spPr>
          <a:xfrm>
            <a:off x="822960" y="2880360"/>
            <a:ext cx="3017520" cy="640080"/>
          </a:xfrm>
          <a:prstGeom prst="rect">
            <a:avLst/>
          </a:prstGeom>
          <a:noFill/>
          <a:ln/>
        </p:spPr>
        <p:txBody>
          <a:bodyPr wrap="square" lIns="0" tIns="0" rIns="0" bIns="0" rtlCol="0" anchor="ctr"/>
          <a:lstStyle/>
          <a:p>
            <a:pPr indent="0" marL="0">
              <a:lnSpc>
                <a:spcPts val="2000"/>
              </a:lnSpc>
              <a:buNone/>
            </a:pPr>
            <a:r>
              <a:rPr lang="en-US" sz="1700" b="1" dirty="0">
                <a:solidFill>
                  <a:srgbClr val="EEF1F5"/>
                </a:solidFill>
                <a:latin typeface="Century Schoolbook" pitchFamily="34" charset="0"/>
                <a:ea typeface="Century Schoolbook" pitchFamily="34" charset="-122"/>
                <a:cs typeface="Century Schoolbook" pitchFamily="34" charset="-120"/>
              </a:rPr>
              <a:t>Ransomware behaviour at 3am</a:t>
            </a:r>
            <a:endParaRPr lang="en-US" sz="1700" dirty="0"/>
          </a:p>
        </p:txBody>
      </p:sp>
      <p:sp>
        <p:nvSpPr>
          <p:cNvPr id="8" name="Text 6"/>
          <p:cNvSpPr/>
          <p:nvPr/>
        </p:nvSpPr>
        <p:spPr>
          <a:xfrm>
            <a:off x="822960" y="3611880"/>
            <a:ext cx="3017520" cy="1828800"/>
          </a:xfrm>
          <a:prstGeom prst="rect">
            <a:avLst/>
          </a:prstGeom>
          <a:noFill/>
          <a:ln/>
        </p:spPr>
        <p:txBody>
          <a:bodyPr wrap="square" lIns="0" tIns="0" rIns="0" bIns="0" rtlCol="0" anchor="ctr"/>
          <a:lstStyle/>
          <a:p>
            <a:pPr indent="0" marL="0">
              <a:lnSpc>
                <a:spcPts val="1900"/>
              </a:lnSpc>
              <a:buNone/>
            </a:pPr>
            <a:r>
              <a:rPr lang="en-US" sz="1300" dirty="0">
                <a:solidFill>
                  <a:srgbClr val="9AA4B2"/>
                </a:solidFill>
                <a:latin typeface="Calibri" pitchFamily="34" charset="0"/>
                <a:ea typeface="Calibri" pitchFamily="34" charset="-122"/>
                <a:cs typeface="Calibri" pitchFamily="34" charset="-120"/>
              </a:rPr>
              <a:t>Unusual encryption-like activity triggers containment on the affected segment; the block is verified and an operator narrative is ready before staff arrive.</a:t>
            </a:r>
            <a:endParaRPr lang="en-US" sz="1300" dirty="0"/>
          </a:p>
        </p:txBody>
      </p:sp>
      <p:sp>
        <p:nvSpPr>
          <p:cNvPr id="9" name="Shape 7"/>
          <p:cNvSpPr/>
          <p:nvPr/>
        </p:nvSpPr>
        <p:spPr>
          <a:xfrm>
            <a:off x="4270248" y="2286000"/>
            <a:ext cx="3520440" cy="3291840"/>
          </a:xfrm>
          <a:prstGeom prst="roundRect">
            <a:avLst>
              <a:gd name="adj" fmla="val 2222"/>
            </a:avLst>
          </a:prstGeom>
          <a:solidFill>
            <a:srgbClr val="181C22"/>
          </a:solidFill>
          <a:ln w="12700">
            <a:solidFill>
              <a:srgbClr val="2A2F38"/>
            </a:solidFill>
            <a:prstDash val="solid"/>
          </a:ln>
        </p:spPr>
      </p:sp>
      <p:sp>
        <p:nvSpPr>
          <p:cNvPr id="10" name="Text 8"/>
          <p:cNvSpPr/>
          <p:nvPr/>
        </p:nvSpPr>
        <p:spPr>
          <a:xfrm>
            <a:off x="4544568" y="2514600"/>
            <a:ext cx="3017520" cy="320040"/>
          </a:xfrm>
          <a:prstGeom prst="rect">
            <a:avLst/>
          </a:prstGeom>
          <a:noFill/>
          <a:ln/>
        </p:spPr>
        <p:txBody>
          <a:bodyPr wrap="square" lIns="0" tIns="0" rIns="0" bIns="0" rtlCol="0" anchor="ctr"/>
          <a:lstStyle/>
          <a:p>
            <a:pPr indent="0" marL="0">
              <a:buNone/>
            </a:pPr>
            <a:r>
              <a:rPr lang="en-US" sz="1200" b="1" spc="100" kern="0" dirty="0">
                <a:solidFill>
                  <a:srgbClr val="F5A623"/>
                </a:solidFill>
                <a:latin typeface="Calibri" pitchFamily="34" charset="0"/>
                <a:ea typeface="Calibri" pitchFamily="34" charset="-122"/>
                <a:cs typeface="Calibri" pitchFamily="34" charset="-120"/>
              </a:rPr>
              <a:t>LAW ENFORCEMENT</a:t>
            </a:r>
            <a:endParaRPr lang="en-US" sz="1200" dirty="0"/>
          </a:p>
        </p:txBody>
      </p:sp>
      <p:sp>
        <p:nvSpPr>
          <p:cNvPr id="11" name="Text 9"/>
          <p:cNvSpPr/>
          <p:nvPr/>
        </p:nvSpPr>
        <p:spPr>
          <a:xfrm>
            <a:off x="4544568" y="2880360"/>
            <a:ext cx="3017520" cy="640080"/>
          </a:xfrm>
          <a:prstGeom prst="rect">
            <a:avLst/>
          </a:prstGeom>
          <a:noFill/>
          <a:ln/>
        </p:spPr>
        <p:txBody>
          <a:bodyPr wrap="square" lIns="0" tIns="0" rIns="0" bIns="0" rtlCol="0" anchor="ctr"/>
          <a:lstStyle/>
          <a:p>
            <a:pPr indent="0" marL="0">
              <a:lnSpc>
                <a:spcPts val="2000"/>
              </a:lnSpc>
              <a:buNone/>
            </a:pPr>
            <a:r>
              <a:rPr lang="en-US" sz="1700" b="1" dirty="0">
                <a:solidFill>
                  <a:srgbClr val="EEF1F5"/>
                </a:solidFill>
                <a:latin typeface="Century Schoolbook" pitchFamily="34" charset="0"/>
                <a:ea typeface="Century Schoolbook" pitchFamily="34" charset="-122"/>
                <a:cs typeface="Century Schoolbook" pitchFamily="34" charset="-120"/>
              </a:rPr>
              <a:t>Suspicious outbound from a workstation</a:t>
            </a:r>
            <a:endParaRPr lang="en-US" sz="1700" dirty="0"/>
          </a:p>
        </p:txBody>
      </p:sp>
      <p:sp>
        <p:nvSpPr>
          <p:cNvPr id="12" name="Text 10"/>
          <p:cNvSpPr/>
          <p:nvPr/>
        </p:nvSpPr>
        <p:spPr>
          <a:xfrm>
            <a:off x="4544568" y="3611880"/>
            <a:ext cx="3017520" cy="1828800"/>
          </a:xfrm>
          <a:prstGeom prst="rect">
            <a:avLst/>
          </a:prstGeom>
          <a:noFill/>
          <a:ln/>
        </p:spPr>
        <p:txBody>
          <a:bodyPr wrap="square" lIns="0" tIns="0" rIns="0" bIns="0" rtlCol="0" anchor="ctr"/>
          <a:lstStyle/>
          <a:p>
            <a:pPr indent="0" marL="0">
              <a:lnSpc>
                <a:spcPts val="1900"/>
              </a:lnSpc>
              <a:buNone/>
            </a:pPr>
            <a:r>
              <a:rPr lang="en-US" sz="1300" dirty="0">
                <a:solidFill>
                  <a:srgbClr val="9AA4B2"/>
                </a:solidFill>
                <a:latin typeface="Calibri" pitchFamily="34" charset="0"/>
                <a:ea typeface="Calibri" pitchFamily="34" charset="-122"/>
                <a:cs typeface="Calibri" pitchFamily="34" charset="-120"/>
              </a:rPr>
              <a:t>A privileged account begins unusual outbound patterns; anomaly scoring flags it, the endpoint is isolated, and the action is confirmed per host.</a:t>
            </a:r>
            <a:endParaRPr lang="en-US" sz="1300" dirty="0"/>
          </a:p>
        </p:txBody>
      </p:sp>
      <p:sp>
        <p:nvSpPr>
          <p:cNvPr id="13" name="Shape 11"/>
          <p:cNvSpPr/>
          <p:nvPr/>
        </p:nvSpPr>
        <p:spPr>
          <a:xfrm>
            <a:off x="7991856" y="2286000"/>
            <a:ext cx="3520440" cy="3291840"/>
          </a:xfrm>
          <a:prstGeom prst="roundRect">
            <a:avLst>
              <a:gd name="adj" fmla="val 2222"/>
            </a:avLst>
          </a:prstGeom>
          <a:solidFill>
            <a:srgbClr val="181C22"/>
          </a:solidFill>
          <a:ln w="12700">
            <a:solidFill>
              <a:srgbClr val="2A2F38"/>
            </a:solidFill>
            <a:prstDash val="solid"/>
          </a:ln>
        </p:spPr>
      </p:sp>
      <p:sp>
        <p:nvSpPr>
          <p:cNvPr id="14" name="Text 12"/>
          <p:cNvSpPr/>
          <p:nvPr/>
        </p:nvSpPr>
        <p:spPr>
          <a:xfrm>
            <a:off x="8266176" y="2514600"/>
            <a:ext cx="3017520" cy="320040"/>
          </a:xfrm>
          <a:prstGeom prst="rect">
            <a:avLst/>
          </a:prstGeom>
          <a:noFill/>
          <a:ln/>
        </p:spPr>
        <p:txBody>
          <a:bodyPr wrap="square" lIns="0" tIns="0" rIns="0" bIns="0" rtlCol="0" anchor="ctr"/>
          <a:lstStyle/>
          <a:p>
            <a:pPr indent="0" marL="0">
              <a:buNone/>
            </a:pPr>
            <a:r>
              <a:rPr lang="en-US" sz="1200" b="1" spc="100" kern="0" dirty="0">
                <a:solidFill>
                  <a:srgbClr val="F5A623"/>
                </a:solidFill>
                <a:latin typeface="Calibri" pitchFamily="34" charset="0"/>
                <a:ea typeface="Calibri" pitchFamily="34" charset="-122"/>
                <a:cs typeface="Calibri" pitchFamily="34" charset="-120"/>
              </a:rPr>
              <a:t>UTILITY / INFRASTRUCTURE</a:t>
            </a:r>
            <a:endParaRPr lang="en-US" sz="1200" dirty="0"/>
          </a:p>
        </p:txBody>
      </p:sp>
      <p:sp>
        <p:nvSpPr>
          <p:cNvPr id="15" name="Text 13"/>
          <p:cNvSpPr/>
          <p:nvPr/>
        </p:nvSpPr>
        <p:spPr>
          <a:xfrm>
            <a:off x="8266176" y="2880360"/>
            <a:ext cx="3017520" cy="640080"/>
          </a:xfrm>
          <a:prstGeom prst="rect">
            <a:avLst/>
          </a:prstGeom>
          <a:noFill/>
          <a:ln/>
        </p:spPr>
        <p:txBody>
          <a:bodyPr wrap="square" lIns="0" tIns="0" rIns="0" bIns="0" rtlCol="0" anchor="ctr"/>
          <a:lstStyle/>
          <a:p>
            <a:pPr indent="0" marL="0">
              <a:lnSpc>
                <a:spcPts val="2000"/>
              </a:lnSpc>
              <a:buNone/>
            </a:pPr>
            <a:r>
              <a:rPr lang="en-US" sz="1700" b="1" dirty="0">
                <a:solidFill>
                  <a:srgbClr val="EEF1F5"/>
                </a:solidFill>
                <a:latin typeface="Century Schoolbook" pitchFamily="34" charset="0"/>
                <a:ea typeface="Century Schoolbook" pitchFamily="34" charset="-122"/>
                <a:cs typeface="Century Schoolbook" pitchFamily="34" charset="-120"/>
              </a:rPr>
              <a:t>Lateral movement attempt</a:t>
            </a:r>
            <a:endParaRPr lang="en-US" sz="1700" dirty="0"/>
          </a:p>
        </p:txBody>
      </p:sp>
      <p:sp>
        <p:nvSpPr>
          <p:cNvPr id="16" name="Text 14"/>
          <p:cNvSpPr/>
          <p:nvPr/>
        </p:nvSpPr>
        <p:spPr>
          <a:xfrm>
            <a:off x="8266176" y="3611880"/>
            <a:ext cx="3017520" cy="1828800"/>
          </a:xfrm>
          <a:prstGeom prst="rect">
            <a:avLst/>
          </a:prstGeom>
          <a:noFill/>
          <a:ln/>
        </p:spPr>
        <p:txBody>
          <a:bodyPr wrap="square" lIns="0" tIns="0" rIns="0" bIns="0" rtlCol="0" anchor="ctr"/>
          <a:lstStyle/>
          <a:p>
            <a:pPr indent="0" marL="0">
              <a:lnSpc>
                <a:spcPts val="1900"/>
              </a:lnSpc>
              <a:buNone/>
            </a:pPr>
            <a:r>
              <a:rPr lang="en-US" sz="1300" dirty="0">
                <a:solidFill>
                  <a:srgbClr val="9AA4B2"/>
                </a:solidFill>
                <a:latin typeface="Calibri" pitchFamily="34" charset="0"/>
                <a:ea typeface="Calibri" pitchFamily="34" charset="-122"/>
                <a:cs typeface="Calibri" pitchFamily="34" charset="-120"/>
              </a:rPr>
              <a:t>A compromised device tries to reach others; the mesh refuses the threat fleet-wide while critical systems remain exempt from auto-blocking.</a:t>
            </a:r>
            <a:endParaRPr lang="en-US" sz="1300" dirty="0"/>
          </a:p>
        </p:txBody>
      </p:sp>
      <p:sp>
        <p:nvSpPr>
          <p:cNvPr id="17" name="Text 15"/>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8" name="Text 16"/>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0F12"/>
        </a:solidFill>
      </p:bgPr>
    </p:bg>
    <p:spTree>
      <p:nvGrpSpPr>
        <p:cNvPr id="1" name=""/>
        <p:cNvGrpSpPr/>
        <p:nvPr/>
      </p:nvGrpSpPr>
      <p:grpSpPr>
        <a:xfrm>
          <a:off x="0" y="0"/>
          <a:ext cx="0" cy="0"/>
          <a:chOff x="0" y="0"/>
          <a:chExt cx="0" cy="0"/>
        </a:xfrm>
      </p:grpSpPr>
      <p:sp>
        <p:nvSpPr>
          <p:cNvPr id="2" name="Text 0"/>
          <p:cNvSpPr/>
          <p:nvPr/>
        </p:nvSpPr>
        <p:spPr>
          <a:xfrm>
            <a:off x="548640" y="411480"/>
            <a:ext cx="10515600" cy="365760"/>
          </a:xfrm>
          <a:prstGeom prst="rect">
            <a:avLst/>
          </a:prstGeom>
          <a:noFill/>
          <a:ln/>
        </p:spPr>
        <p:txBody>
          <a:bodyPr wrap="square" rtlCol="0" anchor="ctr"/>
          <a:lstStyle/>
          <a:p>
            <a:pPr indent="0" marL="0">
              <a:buNone/>
            </a:pPr>
            <a:r>
              <a:rPr lang="en-US" sz="1400" spc="200" kern="0" dirty="0">
                <a:solidFill>
                  <a:srgbClr val="F5A623"/>
                </a:solidFill>
                <a:latin typeface="Calibri" pitchFamily="34" charset="0"/>
                <a:ea typeface="Calibri" pitchFamily="34" charset="-122"/>
                <a:cs typeface="Calibri" pitchFamily="34" charset="-120"/>
              </a:rPr>
              <a:t>SECURITY &amp; GOVERNANCE</a:t>
            </a:r>
            <a:endParaRPr lang="en-US" sz="1400" dirty="0"/>
          </a:p>
        </p:txBody>
      </p:sp>
      <p:sp>
        <p:nvSpPr>
          <p:cNvPr id="3" name="Text 1"/>
          <p:cNvSpPr/>
          <p:nvPr/>
        </p:nvSpPr>
        <p:spPr>
          <a:xfrm>
            <a:off x="548640" y="777240"/>
            <a:ext cx="11064240" cy="868680"/>
          </a:xfrm>
          <a:prstGeom prst="rect">
            <a:avLst/>
          </a:prstGeom>
          <a:noFill/>
          <a:ln/>
        </p:spPr>
        <p:txBody>
          <a:bodyPr wrap="square" rtlCol="0" anchor="ctr"/>
          <a:lstStyle/>
          <a:p>
            <a:pPr indent="0" marL="0">
              <a:buNone/>
            </a:pPr>
            <a:r>
              <a:rPr lang="en-US" sz="3200" b="1" dirty="0">
                <a:solidFill>
                  <a:srgbClr val="EEF1F5"/>
                </a:solidFill>
                <a:latin typeface="Century Schoolbook" pitchFamily="34" charset="0"/>
                <a:ea typeface="Century Schoolbook" pitchFamily="34" charset="-122"/>
                <a:cs typeface="Century Schoolbook" pitchFamily="34" charset="-120"/>
              </a:rPr>
              <a:t>Built for regulated environments.</a:t>
            </a:r>
            <a:endParaRPr lang="en-US" sz="3200" dirty="0"/>
          </a:p>
        </p:txBody>
      </p:sp>
      <p:sp>
        <p:nvSpPr>
          <p:cNvPr id="4" name="Shape 2"/>
          <p:cNvSpPr/>
          <p:nvPr/>
        </p:nvSpPr>
        <p:spPr>
          <a:xfrm>
            <a:off x="548640" y="1965960"/>
            <a:ext cx="5349240" cy="1508760"/>
          </a:xfrm>
          <a:prstGeom prst="roundRect">
            <a:avLst>
              <a:gd name="adj" fmla="val 4848"/>
            </a:avLst>
          </a:prstGeom>
          <a:solidFill>
            <a:srgbClr val="181C22"/>
          </a:solidFill>
          <a:ln w="12700">
            <a:solidFill>
              <a:srgbClr val="2A2F38"/>
            </a:solidFill>
            <a:prstDash val="solid"/>
          </a:ln>
        </p:spPr>
      </p:sp>
      <p:sp>
        <p:nvSpPr>
          <p:cNvPr id="5" name="Text 3"/>
          <p:cNvSpPr/>
          <p:nvPr/>
        </p:nvSpPr>
        <p:spPr>
          <a:xfrm>
            <a:off x="868680" y="2194560"/>
            <a:ext cx="4754880" cy="457200"/>
          </a:xfrm>
          <a:prstGeom prst="rect">
            <a:avLst/>
          </a:prstGeom>
          <a:noFill/>
          <a:ln/>
        </p:spPr>
        <p:txBody>
          <a:bodyPr wrap="square" lIns="0" tIns="0" rIns="0" bIns="0" rtlCol="0" anchor="ctr"/>
          <a:lstStyle/>
          <a:p>
            <a:pPr indent="0" marL="0">
              <a:buNone/>
            </a:pPr>
            <a:r>
              <a:rPr lang="en-US" sz="1650" b="1" dirty="0">
                <a:solidFill>
                  <a:srgbClr val="F5A623"/>
                </a:solidFill>
                <a:latin typeface="Calibri" pitchFamily="34" charset="0"/>
                <a:ea typeface="Calibri" pitchFamily="34" charset="-122"/>
                <a:cs typeface="Calibri" pitchFamily="34" charset="-120"/>
              </a:rPr>
              <a:t>Data sovereignty by design</a:t>
            </a:r>
            <a:endParaRPr lang="en-US" sz="1650" dirty="0"/>
          </a:p>
        </p:txBody>
      </p:sp>
      <p:sp>
        <p:nvSpPr>
          <p:cNvPr id="6" name="Text 4"/>
          <p:cNvSpPr/>
          <p:nvPr/>
        </p:nvSpPr>
        <p:spPr>
          <a:xfrm>
            <a:off x="868680" y="2679192"/>
            <a:ext cx="4754880" cy="731520"/>
          </a:xfrm>
          <a:prstGeom prst="rect">
            <a:avLst/>
          </a:prstGeom>
          <a:noFill/>
          <a:ln/>
        </p:spPr>
        <p:txBody>
          <a:bodyPr wrap="square" lIns="0" tIns="0" rIns="0" bIns="0" rtlCol="0" anchor="ctr"/>
          <a:lstStyle/>
          <a:p>
            <a:pPr indent="0" marL="0">
              <a:lnSpc>
                <a:spcPts val="1800"/>
              </a:lnSpc>
              <a:buNone/>
            </a:pPr>
            <a:r>
              <a:rPr lang="en-US" sz="1300" dirty="0">
                <a:solidFill>
                  <a:srgbClr val="9AA4B2"/>
                </a:solidFill>
                <a:latin typeface="Calibri" pitchFamily="34" charset="0"/>
                <a:ea typeface="Calibri" pitchFamily="34" charset="-122"/>
                <a:cs typeface="Calibri" pitchFamily="34" charset="-120"/>
              </a:rPr>
              <a:t>Telemetry, decisions, and models stay on the customer's premises. Zero data egress for the core loop.</a:t>
            </a:r>
            <a:endParaRPr lang="en-US" sz="1300" dirty="0"/>
          </a:p>
        </p:txBody>
      </p:sp>
      <p:sp>
        <p:nvSpPr>
          <p:cNvPr id="7" name="Shape 5"/>
          <p:cNvSpPr/>
          <p:nvPr/>
        </p:nvSpPr>
        <p:spPr>
          <a:xfrm>
            <a:off x="6126480" y="1965960"/>
            <a:ext cx="5349240" cy="1508760"/>
          </a:xfrm>
          <a:prstGeom prst="roundRect">
            <a:avLst>
              <a:gd name="adj" fmla="val 4848"/>
            </a:avLst>
          </a:prstGeom>
          <a:solidFill>
            <a:srgbClr val="181C22"/>
          </a:solidFill>
          <a:ln w="12700">
            <a:solidFill>
              <a:srgbClr val="2A2F38"/>
            </a:solidFill>
            <a:prstDash val="solid"/>
          </a:ln>
        </p:spPr>
      </p:sp>
      <p:sp>
        <p:nvSpPr>
          <p:cNvPr id="8" name="Text 6"/>
          <p:cNvSpPr/>
          <p:nvPr/>
        </p:nvSpPr>
        <p:spPr>
          <a:xfrm>
            <a:off x="6446520" y="2194560"/>
            <a:ext cx="4754880" cy="457200"/>
          </a:xfrm>
          <a:prstGeom prst="rect">
            <a:avLst/>
          </a:prstGeom>
          <a:noFill/>
          <a:ln/>
        </p:spPr>
        <p:txBody>
          <a:bodyPr wrap="square" lIns="0" tIns="0" rIns="0" bIns="0" rtlCol="0" anchor="ctr"/>
          <a:lstStyle/>
          <a:p>
            <a:pPr indent="0" marL="0">
              <a:buNone/>
            </a:pPr>
            <a:r>
              <a:rPr lang="en-US" sz="1650" b="1" dirty="0">
                <a:solidFill>
                  <a:srgbClr val="F5A623"/>
                </a:solidFill>
                <a:latin typeface="Calibri" pitchFamily="34" charset="0"/>
                <a:ea typeface="Calibri" pitchFamily="34" charset="-122"/>
                <a:cs typeface="Calibri" pitchFamily="34" charset="-120"/>
              </a:rPr>
              <a:t>Single-tenant isolation</a:t>
            </a:r>
            <a:endParaRPr lang="en-US" sz="1650" dirty="0"/>
          </a:p>
        </p:txBody>
      </p:sp>
      <p:sp>
        <p:nvSpPr>
          <p:cNvPr id="9" name="Text 7"/>
          <p:cNvSpPr/>
          <p:nvPr/>
        </p:nvSpPr>
        <p:spPr>
          <a:xfrm>
            <a:off x="6446520" y="2679192"/>
            <a:ext cx="4754880" cy="731520"/>
          </a:xfrm>
          <a:prstGeom prst="rect">
            <a:avLst/>
          </a:prstGeom>
          <a:noFill/>
          <a:ln/>
        </p:spPr>
        <p:txBody>
          <a:bodyPr wrap="square" lIns="0" tIns="0" rIns="0" bIns="0" rtlCol="0" anchor="ctr"/>
          <a:lstStyle/>
          <a:p>
            <a:pPr indent="0" marL="0">
              <a:lnSpc>
                <a:spcPts val="1800"/>
              </a:lnSpc>
              <a:buNone/>
            </a:pPr>
            <a:r>
              <a:rPr lang="en-US" sz="1300" dirty="0">
                <a:solidFill>
                  <a:srgbClr val="9AA4B2"/>
                </a:solidFill>
                <a:latin typeface="Calibri" pitchFamily="34" charset="0"/>
                <a:ea typeface="Calibri" pitchFamily="34" charset="-122"/>
                <a:cs typeface="Calibri" pitchFamily="34" charset="-120"/>
              </a:rPr>
              <a:t>Each customer runs on their own appliance with a clean, isolated brain. No customer data is shared across deployments.</a:t>
            </a:r>
            <a:endParaRPr lang="en-US" sz="1300" dirty="0"/>
          </a:p>
        </p:txBody>
      </p:sp>
      <p:sp>
        <p:nvSpPr>
          <p:cNvPr id="10" name="Shape 8"/>
          <p:cNvSpPr/>
          <p:nvPr/>
        </p:nvSpPr>
        <p:spPr>
          <a:xfrm>
            <a:off x="548640" y="3703320"/>
            <a:ext cx="5349240" cy="1508760"/>
          </a:xfrm>
          <a:prstGeom prst="roundRect">
            <a:avLst>
              <a:gd name="adj" fmla="val 4848"/>
            </a:avLst>
          </a:prstGeom>
          <a:solidFill>
            <a:srgbClr val="181C22"/>
          </a:solidFill>
          <a:ln w="12700">
            <a:solidFill>
              <a:srgbClr val="2A2F38"/>
            </a:solidFill>
            <a:prstDash val="solid"/>
          </a:ln>
        </p:spPr>
      </p:sp>
      <p:sp>
        <p:nvSpPr>
          <p:cNvPr id="11" name="Text 9"/>
          <p:cNvSpPr/>
          <p:nvPr/>
        </p:nvSpPr>
        <p:spPr>
          <a:xfrm>
            <a:off x="868680" y="3931920"/>
            <a:ext cx="4754880" cy="457200"/>
          </a:xfrm>
          <a:prstGeom prst="rect">
            <a:avLst/>
          </a:prstGeom>
          <a:noFill/>
          <a:ln/>
        </p:spPr>
        <p:txBody>
          <a:bodyPr wrap="square" lIns="0" tIns="0" rIns="0" bIns="0" rtlCol="0" anchor="ctr"/>
          <a:lstStyle/>
          <a:p>
            <a:pPr indent="0" marL="0">
              <a:buNone/>
            </a:pPr>
            <a:r>
              <a:rPr lang="en-US" sz="1650" b="1" dirty="0">
                <a:solidFill>
                  <a:srgbClr val="F5A623"/>
                </a:solidFill>
                <a:latin typeface="Calibri" pitchFamily="34" charset="0"/>
                <a:ea typeface="Calibri" pitchFamily="34" charset="-122"/>
                <a:cs typeface="Calibri" pitchFamily="34" charset="-120"/>
              </a:rPr>
              <a:t>Human oversight &amp; control</a:t>
            </a:r>
            <a:endParaRPr lang="en-US" sz="1650" dirty="0"/>
          </a:p>
        </p:txBody>
      </p:sp>
      <p:sp>
        <p:nvSpPr>
          <p:cNvPr id="12" name="Text 10"/>
          <p:cNvSpPr/>
          <p:nvPr/>
        </p:nvSpPr>
        <p:spPr>
          <a:xfrm>
            <a:off x="868680" y="4416552"/>
            <a:ext cx="4754880" cy="731520"/>
          </a:xfrm>
          <a:prstGeom prst="rect">
            <a:avLst/>
          </a:prstGeom>
          <a:noFill/>
          <a:ln/>
        </p:spPr>
        <p:txBody>
          <a:bodyPr wrap="square" lIns="0" tIns="0" rIns="0" bIns="0" rtlCol="0" anchor="ctr"/>
          <a:lstStyle/>
          <a:p>
            <a:pPr indent="0" marL="0">
              <a:lnSpc>
                <a:spcPts val="1800"/>
              </a:lnSpc>
              <a:buNone/>
            </a:pPr>
            <a:r>
              <a:rPr lang="en-US" sz="1300" dirty="0">
                <a:solidFill>
                  <a:srgbClr val="9AA4B2"/>
                </a:solidFill>
                <a:latin typeface="Calibri" pitchFamily="34" charset="0"/>
                <a:ea typeface="Calibri" pitchFamily="34" charset="-122"/>
                <a:cs typeface="Calibri" pitchFamily="34" charset="-120"/>
              </a:rPr>
              <a:t>Operators approve fleet-wide actions and can release any containment. Critical systems are exempt from automatic blocking.</a:t>
            </a:r>
            <a:endParaRPr lang="en-US" sz="1300" dirty="0"/>
          </a:p>
        </p:txBody>
      </p:sp>
      <p:sp>
        <p:nvSpPr>
          <p:cNvPr id="13" name="Shape 11"/>
          <p:cNvSpPr/>
          <p:nvPr/>
        </p:nvSpPr>
        <p:spPr>
          <a:xfrm>
            <a:off x="6126480" y="3703320"/>
            <a:ext cx="5349240" cy="1508760"/>
          </a:xfrm>
          <a:prstGeom prst="roundRect">
            <a:avLst>
              <a:gd name="adj" fmla="val 4848"/>
            </a:avLst>
          </a:prstGeom>
          <a:solidFill>
            <a:srgbClr val="181C22"/>
          </a:solidFill>
          <a:ln w="12700">
            <a:solidFill>
              <a:srgbClr val="2A2F38"/>
            </a:solidFill>
            <a:prstDash val="solid"/>
          </a:ln>
        </p:spPr>
      </p:sp>
      <p:sp>
        <p:nvSpPr>
          <p:cNvPr id="14" name="Text 12"/>
          <p:cNvSpPr/>
          <p:nvPr/>
        </p:nvSpPr>
        <p:spPr>
          <a:xfrm>
            <a:off x="6446520" y="3931920"/>
            <a:ext cx="4754880" cy="457200"/>
          </a:xfrm>
          <a:prstGeom prst="rect">
            <a:avLst/>
          </a:prstGeom>
          <a:noFill/>
          <a:ln/>
        </p:spPr>
        <p:txBody>
          <a:bodyPr wrap="square" lIns="0" tIns="0" rIns="0" bIns="0" rtlCol="0" anchor="ctr"/>
          <a:lstStyle/>
          <a:p>
            <a:pPr indent="0" marL="0">
              <a:buNone/>
            </a:pPr>
            <a:r>
              <a:rPr lang="en-US" sz="1650" b="1" dirty="0">
                <a:solidFill>
                  <a:srgbClr val="F5A623"/>
                </a:solidFill>
                <a:latin typeface="Calibri" pitchFamily="34" charset="0"/>
                <a:ea typeface="Calibri" pitchFamily="34" charset="-122"/>
                <a:cs typeface="Calibri" pitchFamily="34" charset="-120"/>
              </a:rPr>
              <a:t>Framework alignment</a:t>
            </a:r>
            <a:endParaRPr lang="en-US" sz="1650" dirty="0"/>
          </a:p>
        </p:txBody>
      </p:sp>
      <p:sp>
        <p:nvSpPr>
          <p:cNvPr id="15" name="Text 13"/>
          <p:cNvSpPr/>
          <p:nvPr/>
        </p:nvSpPr>
        <p:spPr>
          <a:xfrm>
            <a:off x="6446520" y="4416552"/>
            <a:ext cx="4754880" cy="731520"/>
          </a:xfrm>
          <a:prstGeom prst="rect">
            <a:avLst/>
          </a:prstGeom>
          <a:noFill/>
          <a:ln/>
        </p:spPr>
        <p:txBody>
          <a:bodyPr wrap="square" lIns="0" tIns="0" rIns="0" bIns="0" rtlCol="0" anchor="ctr"/>
          <a:lstStyle/>
          <a:p>
            <a:pPr indent="0" marL="0">
              <a:lnSpc>
                <a:spcPts val="1800"/>
              </a:lnSpc>
              <a:buNone/>
            </a:pPr>
            <a:r>
              <a:rPr lang="en-US" sz="1300" dirty="0">
                <a:solidFill>
                  <a:srgbClr val="9AA4B2"/>
                </a:solidFill>
                <a:latin typeface="Calibri" pitchFamily="34" charset="0"/>
                <a:ea typeface="Calibri" pitchFamily="34" charset="-122"/>
                <a:cs typeface="Calibri" pitchFamily="34" charset="-120"/>
              </a:rPr>
              <a:t>Maps to NIST, CJIS, and HIPAA conversations. Verified actions and plain-language narratives support audit and reporting.</a:t>
            </a:r>
            <a:endParaRPr lang="en-US" sz="1300" dirty="0"/>
          </a:p>
        </p:txBody>
      </p:sp>
      <p:sp>
        <p:nvSpPr>
          <p:cNvPr id="16" name="Text 14"/>
          <p:cNvSpPr/>
          <p:nvPr/>
        </p:nvSpPr>
        <p:spPr>
          <a:xfrm>
            <a:off x="548640" y="6446520"/>
            <a:ext cx="7315200" cy="274320"/>
          </a:xfrm>
          <a:prstGeom prst="rect">
            <a:avLst/>
          </a:prstGeom>
          <a:noFill/>
          <a:ln/>
        </p:spPr>
        <p:txBody>
          <a:bodyPr wrap="square" rtlCol="0" anchor="ctr"/>
          <a:lstStyle/>
          <a:p>
            <a:pPr indent="0" marL="0">
              <a:buNone/>
            </a:pPr>
            <a:r>
              <a:rPr lang="en-US" sz="900" dirty="0">
                <a:solidFill>
                  <a:srgbClr val="6B7480"/>
                </a:solidFill>
                <a:latin typeface="Calibri" pitchFamily="34" charset="0"/>
                <a:ea typeface="Calibri" pitchFamily="34" charset="-122"/>
                <a:cs typeface="Calibri" pitchFamily="34" charset="-120"/>
              </a:rPr>
              <a:t>0g0  ·  Sky AI LLC  ·  Confidential</a:t>
            </a:r>
            <a:endParaRPr lang="en-US" sz="900" dirty="0"/>
          </a:p>
        </p:txBody>
      </p:sp>
      <p:sp>
        <p:nvSpPr>
          <p:cNvPr id="17" name="Text 15"/>
          <p:cNvSpPr/>
          <p:nvPr/>
        </p:nvSpPr>
        <p:spPr>
          <a:xfrm>
            <a:off x="10515600" y="6446520"/>
            <a:ext cx="1097280" cy="274320"/>
          </a:xfrm>
          <a:prstGeom prst="rect">
            <a:avLst/>
          </a:prstGeom>
          <a:noFill/>
          <a:ln/>
        </p:spPr>
        <p:txBody>
          <a:bodyPr wrap="square" rtlCol="0" anchor="ctr"/>
          <a:lstStyle/>
          <a:p>
            <a:pPr algn="r" indent="0" marL="0">
              <a:buNone/>
            </a:pPr>
            <a:r>
              <a:rPr lang="en-US" sz="900" dirty="0">
                <a:solidFill>
                  <a:srgbClr val="6B7480"/>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2026-07-16T05:41:19Z</dcterms:created>
  <dcterms:modified xsi:type="dcterms:W3CDTF">2026-07-16T05:41:19Z</dcterms:modified>
</cp:coreProperties>
</file>